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4" r:id="rId3"/>
    <p:sldId id="259" r:id="rId4"/>
    <p:sldId id="258" r:id="rId5"/>
    <p:sldId id="260" r:id="rId6"/>
    <p:sldId id="261" r:id="rId7"/>
    <p:sldId id="262" r:id="rId8"/>
    <p:sldId id="263" r:id="rId9"/>
  </p:sldIdLst>
  <p:sldSz cx="9144000" cy="6858000" type="screen4x3"/>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06BCE"/>
    <a:srgbClr val="1C5DB4"/>
    <a:srgbClr val="18509A"/>
    <a:srgbClr val="B51143"/>
    <a:srgbClr val="BDBBBC"/>
    <a:srgbClr val="D0C6C4"/>
    <a:srgbClr val="BBBDBC"/>
    <a:srgbClr val="898989"/>
    <a:srgbClr val="E1DCD9"/>
    <a:srgbClr val="E6E0E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94" autoAdjust="0"/>
    <p:restoredTop sz="92430" autoAdjust="0"/>
  </p:normalViewPr>
  <p:slideViewPr>
    <p:cSldViewPr snapToGrid="0" snapToObjects="1">
      <p:cViewPr>
        <p:scale>
          <a:sx n="80" d="100"/>
          <a:sy n="80" d="100"/>
        </p:scale>
        <p:origin x="-1080" y="-45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_rels/data2.xml.rels><?xml version="1.0" encoding="UTF-8" standalone="yes"?>
<Relationships xmlns="http://schemas.openxmlformats.org/package/2006/relationships"><Relationship Id="rId1" Type="http://schemas.openxmlformats.org/officeDocument/2006/relationships/image" Target="../media/image4.png"/></Relationships>
</file>

<file path=ppt/diagrams/_rels/drawing2.xml.rels><?xml version="1.0" encoding="UTF-8" standalone="yes"?>
<Relationships xmlns="http://schemas.openxmlformats.org/package/2006/relationships"><Relationship Id="rId1" Type="http://schemas.openxmlformats.org/officeDocument/2006/relationships/image" Target="../media/image4.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E5BAB8-D29D-42EA-830F-4C460514F0AB}"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s-EC"/>
        </a:p>
      </dgm:t>
    </dgm:pt>
    <dgm:pt modelId="{5A3960A2-2E43-4D91-8AC0-67003AFB0FF7}">
      <dgm:prSet phldrT="[Texto]"/>
      <dgm:spPr>
        <a:solidFill>
          <a:srgbClr val="18509A"/>
        </a:solidFill>
      </dgm:spPr>
      <dgm:t>
        <a:bodyPr/>
        <a:lstStyle/>
        <a:p>
          <a:r>
            <a:rPr lang="es-EC" dirty="0"/>
            <a:t>Referéndum y Consulta Popular es un mecanismo de democracia directa.</a:t>
          </a:r>
        </a:p>
        <a:p>
          <a:r>
            <a:rPr lang="es-EC" b="1" dirty="0"/>
            <a:t>Pregunta No. 3: «</a:t>
          </a:r>
          <a:r>
            <a:rPr lang="es-EC" i="1" dirty="0"/>
            <a:t>¿Está usted de acuerdo […]  que el Consejo que asuma transitoriamente sus funciones tenga la potestad de evaluar el desempeño de las autoridades cuya designación le corresponde pudiendo, de ser el caso, anticipar la terminación de sus periodos de acuerdo con el Anexo 3?»</a:t>
          </a:r>
          <a:endParaRPr lang="es-EC" dirty="0"/>
        </a:p>
      </dgm:t>
    </dgm:pt>
    <dgm:pt modelId="{B55DA711-9CBB-452A-A0A7-02C5A477C0F3}" type="parTrans" cxnId="{3216189B-21F8-43E5-A1D1-42256BAE74F0}">
      <dgm:prSet/>
      <dgm:spPr/>
      <dgm:t>
        <a:bodyPr/>
        <a:lstStyle/>
        <a:p>
          <a:endParaRPr lang="es-EC"/>
        </a:p>
      </dgm:t>
    </dgm:pt>
    <dgm:pt modelId="{7908A255-EFB8-4B0A-806D-B4FA873B74D4}" type="sibTrans" cxnId="{3216189B-21F8-43E5-A1D1-42256BAE74F0}">
      <dgm:prSet/>
      <dgm:spPr/>
      <dgm:t>
        <a:bodyPr/>
        <a:lstStyle/>
        <a:p>
          <a:endParaRPr lang="es-EC"/>
        </a:p>
      </dgm:t>
    </dgm:pt>
    <dgm:pt modelId="{5C158FB9-F5CB-4C9B-905F-FAFD02615652}">
      <dgm:prSet phldrT="[Texto]"/>
      <dgm:spPr>
        <a:solidFill>
          <a:srgbClr val="206BCE"/>
        </a:solidFill>
      </dgm:spPr>
      <dgm:t>
        <a:bodyPr/>
        <a:lstStyle/>
        <a:p>
          <a:pPr>
            <a:spcAft>
              <a:spcPts val="0"/>
            </a:spcAft>
          </a:pPr>
          <a:r>
            <a:rPr lang="es-EC" b="1" dirty="0"/>
            <a:t>Constitución de la República del Ecuador</a:t>
          </a:r>
        </a:p>
        <a:p>
          <a:pPr>
            <a:spcAft>
              <a:spcPts val="400"/>
            </a:spcAft>
          </a:pPr>
          <a:r>
            <a:rPr lang="es-EC" b="1" dirty="0"/>
            <a:t> (Art 106, </a:t>
          </a:r>
          <a:r>
            <a:rPr lang="es-EC" b="1" dirty="0" err="1"/>
            <a:t>ult</a:t>
          </a:r>
          <a:r>
            <a:rPr lang="es-EC" b="1" dirty="0"/>
            <a:t>. inc.)</a:t>
          </a:r>
        </a:p>
        <a:p>
          <a:pPr>
            <a:spcAft>
              <a:spcPct val="35000"/>
            </a:spcAft>
          </a:pPr>
          <a:r>
            <a:rPr lang="es-EC" dirty="0"/>
            <a:t>«El pronunciamiento popular será de obligatorio e inmediato cumplimiento»</a:t>
          </a:r>
        </a:p>
      </dgm:t>
    </dgm:pt>
    <dgm:pt modelId="{E7DECF09-7732-47B9-B27A-182515FAAEEC}" type="parTrans" cxnId="{5BC2B0CA-2676-4015-9125-4A08AF3980AC}">
      <dgm:prSet/>
      <dgm:spPr/>
      <dgm:t>
        <a:bodyPr/>
        <a:lstStyle/>
        <a:p>
          <a:endParaRPr lang="es-EC"/>
        </a:p>
      </dgm:t>
    </dgm:pt>
    <dgm:pt modelId="{6E4D70C8-3ACA-438E-A80D-835EA88CAEA8}" type="sibTrans" cxnId="{5BC2B0CA-2676-4015-9125-4A08AF3980AC}">
      <dgm:prSet/>
      <dgm:spPr/>
      <dgm:t>
        <a:bodyPr/>
        <a:lstStyle/>
        <a:p>
          <a:endParaRPr lang="es-EC"/>
        </a:p>
      </dgm:t>
    </dgm:pt>
    <dgm:pt modelId="{5D3C34E5-FA1D-4346-A76C-E578724F0262}">
      <dgm:prSet phldrT="[Texto]"/>
      <dgm:spPr>
        <a:solidFill>
          <a:srgbClr val="1C5DB4"/>
        </a:solidFill>
      </dgm:spPr>
      <dgm:t>
        <a:bodyPr/>
        <a:lstStyle/>
        <a:p>
          <a:r>
            <a:rPr lang="es-EC" b="1" dirty="0"/>
            <a:t>Anexo 3</a:t>
          </a:r>
          <a:r>
            <a:rPr lang="es-EC" dirty="0"/>
            <a:t>: «</a:t>
          </a:r>
          <a:r>
            <a:rPr lang="es-EC" i="1" dirty="0"/>
            <a:t>El Consejo en transición evaluará el desempeño de las autoridades designadas por el Consejo de Participación Ciudadana y Control Social cesado, en el plazo máximo de seis meses desde su instalación, pudiendo, de ser el caso, declarar la terminación anticipada de sus periodos, y si lo hiciere procederá inmediatamente a la convocatoria de los respectivos procesos de selección»</a:t>
          </a:r>
          <a:endParaRPr lang="es-EC" dirty="0"/>
        </a:p>
      </dgm:t>
    </dgm:pt>
    <dgm:pt modelId="{0A6BB487-3846-4FDB-86AA-F4535F96D87B}" type="parTrans" cxnId="{A1CEAC8F-5B68-496B-928E-EC3D5373A3F9}">
      <dgm:prSet/>
      <dgm:spPr/>
      <dgm:t>
        <a:bodyPr/>
        <a:lstStyle/>
        <a:p>
          <a:endParaRPr lang="es-EC"/>
        </a:p>
      </dgm:t>
    </dgm:pt>
    <dgm:pt modelId="{5A368CC6-DE55-498D-A87E-CAF6B2FA1653}" type="sibTrans" cxnId="{A1CEAC8F-5B68-496B-928E-EC3D5373A3F9}">
      <dgm:prSet/>
      <dgm:spPr/>
      <dgm:t>
        <a:bodyPr/>
        <a:lstStyle/>
        <a:p>
          <a:endParaRPr lang="es-EC"/>
        </a:p>
      </dgm:t>
    </dgm:pt>
    <dgm:pt modelId="{77C8FD88-6FB5-48A9-8CA9-AF9D9D7B10B7}" type="pres">
      <dgm:prSet presAssocID="{49E5BAB8-D29D-42EA-830F-4C460514F0AB}" presName="diagram" presStyleCnt="0">
        <dgm:presLayoutVars>
          <dgm:dir/>
          <dgm:resizeHandles val="exact"/>
        </dgm:presLayoutVars>
      </dgm:prSet>
      <dgm:spPr/>
      <dgm:t>
        <a:bodyPr/>
        <a:lstStyle/>
        <a:p>
          <a:endParaRPr lang="es-EC"/>
        </a:p>
      </dgm:t>
    </dgm:pt>
    <dgm:pt modelId="{155D34C9-0936-4CA8-B1E8-C5ED43C41956}" type="pres">
      <dgm:prSet presAssocID="{5A3960A2-2E43-4D91-8AC0-67003AFB0FF7}" presName="node" presStyleLbl="node1" presStyleIdx="0" presStyleCnt="3" custScaleY="172221">
        <dgm:presLayoutVars>
          <dgm:bulletEnabled val="1"/>
        </dgm:presLayoutVars>
      </dgm:prSet>
      <dgm:spPr/>
      <dgm:t>
        <a:bodyPr/>
        <a:lstStyle/>
        <a:p>
          <a:endParaRPr lang="es-EC"/>
        </a:p>
      </dgm:t>
    </dgm:pt>
    <dgm:pt modelId="{ABBC1C65-86CC-4AEF-B5E8-3199A4FFC596}" type="pres">
      <dgm:prSet presAssocID="{7908A255-EFB8-4B0A-806D-B4FA873B74D4}" presName="sibTrans" presStyleCnt="0"/>
      <dgm:spPr/>
    </dgm:pt>
    <dgm:pt modelId="{254AFFA5-6E04-4E2B-820A-899395992001}" type="pres">
      <dgm:prSet presAssocID="{5D3C34E5-FA1D-4346-A76C-E578724F0262}" presName="node" presStyleLbl="node1" presStyleIdx="1" presStyleCnt="3" custScaleY="172221">
        <dgm:presLayoutVars>
          <dgm:bulletEnabled val="1"/>
        </dgm:presLayoutVars>
      </dgm:prSet>
      <dgm:spPr/>
      <dgm:t>
        <a:bodyPr/>
        <a:lstStyle/>
        <a:p>
          <a:endParaRPr lang="es-EC"/>
        </a:p>
      </dgm:t>
    </dgm:pt>
    <dgm:pt modelId="{E4142CD6-BEE5-4F74-B9A6-8039028D6631}" type="pres">
      <dgm:prSet presAssocID="{5A368CC6-DE55-498D-A87E-CAF6B2FA1653}" presName="sibTrans" presStyleCnt="0"/>
      <dgm:spPr/>
    </dgm:pt>
    <dgm:pt modelId="{0EA2A2EF-64D7-4F20-AFF2-2096E99C948C}" type="pres">
      <dgm:prSet presAssocID="{5C158FB9-F5CB-4C9B-905F-FAFD02615652}" presName="node" presStyleLbl="node1" presStyleIdx="2" presStyleCnt="3" custScaleY="172221">
        <dgm:presLayoutVars>
          <dgm:bulletEnabled val="1"/>
        </dgm:presLayoutVars>
      </dgm:prSet>
      <dgm:spPr/>
      <dgm:t>
        <a:bodyPr/>
        <a:lstStyle/>
        <a:p>
          <a:endParaRPr lang="es-EC"/>
        </a:p>
      </dgm:t>
    </dgm:pt>
  </dgm:ptLst>
  <dgm:cxnLst>
    <dgm:cxn modelId="{77162B19-7C16-4C7E-AAD6-89184BE60494}" type="presOf" srcId="{49E5BAB8-D29D-42EA-830F-4C460514F0AB}" destId="{77C8FD88-6FB5-48A9-8CA9-AF9D9D7B10B7}" srcOrd="0" destOrd="0" presId="urn:microsoft.com/office/officeart/2005/8/layout/default"/>
    <dgm:cxn modelId="{5BC2B0CA-2676-4015-9125-4A08AF3980AC}" srcId="{49E5BAB8-D29D-42EA-830F-4C460514F0AB}" destId="{5C158FB9-F5CB-4C9B-905F-FAFD02615652}" srcOrd="2" destOrd="0" parTransId="{E7DECF09-7732-47B9-B27A-182515FAAEEC}" sibTransId="{6E4D70C8-3ACA-438E-A80D-835EA88CAEA8}"/>
    <dgm:cxn modelId="{D4145195-073E-4A1D-92A9-688ED2B49417}" type="presOf" srcId="{5A3960A2-2E43-4D91-8AC0-67003AFB0FF7}" destId="{155D34C9-0936-4CA8-B1E8-C5ED43C41956}" srcOrd="0" destOrd="0" presId="urn:microsoft.com/office/officeart/2005/8/layout/default"/>
    <dgm:cxn modelId="{3216189B-21F8-43E5-A1D1-42256BAE74F0}" srcId="{49E5BAB8-D29D-42EA-830F-4C460514F0AB}" destId="{5A3960A2-2E43-4D91-8AC0-67003AFB0FF7}" srcOrd="0" destOrd="0" parTransId="{B55DA711-9CBB-452A-A0A7-02C5A477C0F3}" sibTransId="{7908A255-EFB8-4B0A-806D-B4FA873B74D4}"/>
    <dgm:cxn modelId="{49EC5C50-CF49-4CD9-B6E8-2E8BA07179AD}" type="presOf" srcId="{5D3C34E5-FA1D-4346-A76C-E578724F0262}" destId="{254AFFA5-6E04-4E2B-820A-899395992001}" srcOrd="0" destOrd="0" presId="urn:microsoft.com/office/officeart/2005/8/layout/default"/>
    <dgm:cxn modelId="{ABE79F41-62E6-4D2E-893D-4F423E74ECAE}" type="presOf" srcId="{5C158FB9-F5CB-4C9B-905F-FAFD02615652}" destId="{0EA2A2EF-64D7-4F20-AFF2-2096E99C948C}" srcOrd="0" destOrd="0" presId="urn:microsoft.com/office/officeart/2005/8/layout/default"/>
    <dgm:cxn modelId="{A1CEAC8F-5B68-496B-928E-EC3D5373A3F9}" srcId="{49E5BAB8-D29D-42EA-830F-4C460514F0AB}" destId="{5D3C34E5-FA1D-4346-A76C-E578724F0262}" srcOrd="1" destOrd="0" parTransId="{0A6BB487-3846-4FDB-86AA-F4535F96D87B}" sibTransId="{5A368CC6-DE55-498D-A87E-CAF6B2FA1653}"/>
    <dgm:cxn modelId="{6205FEA0-8711-4F12-AF01-52213AC74FCB}" type="presParOf" srcId="{77C8FD88-6FB5-48A9-8CA9-AF9D9D7B10B7}" destId="{155D34C9-0936-4CA8-B1E8-C5ED43C41956}" srcOrd="0" destOrd="0" presId="urn:microsoft.com/office/officeart/2005/8/layout/default"/>
    <dgm:cxn modelId="{A0C29B73-1492-4841-A2A5-DCF327814E8D}" type="presParOf" srcId="{77C8FD88-6FB5-48A9-8CA9-AF9D9D7B10B7}" destId="{ABBC1C65-86CC-4AEF-B5E8-3199A4FFC596}" srcOrd="1" destOrd="0" presId="urn:microsoft.com/office/officeart/2005/8/layout/default"/>
    <dgm:cxn modelId="{06EA30F5-85D8-47CC-B84F-137931E6E74D}" type="presParOf" srcId="{77C8FD88-6FB5-48A9-8CA9-AF9D9D7B10B7}" destId="{254AFFA5-6E04-4E2B-820A-899395992001}" srcOrd="2" destOrd="0" presId="urn:microsoft.com/office/officeart/2005/8/layout/default"/>
    <dgm:cxn modelId="{5068B956-6731-4D8C-A1E3-4E0B88740FA5}" type="presParOf" srcId="{77C8FD88-6FB5-48A9-8CA9-AF9D9D7B10B7}" destId="{E4142CD6-BEE5-4F74-B9A6-8039028D6631}" srcOrd="3" destOrd="0" presId="urn:microsoft.com/office/officeart/2005/8/layout/default"/>
    <dgm:cxn modelId="{675240CC-84BF-4D19-AD5F-BFE448DE8209}" type="presParOf" srcId="{77C8FD88-6FB5-48A9-8CA9-AF9D9D7B10B7}" destId="{0EA2A2EF-64D7-4F20-AFF2-2096E99C948C}"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44D628F-70EC-43A0-8664-1DDF771F831D}" type="doc">
      <dgm:prSet loTypeId="urn:microsoft.com/office/officeart/2011/layout/HexagonRadial" loCatId="officeonline" qsTypeId="urn:microsoft.com/office/officeart/2005/8/quickstyle/simple1" qsCatId="simple" csTypeId="urn:microsoft.com/office/officeart/2005/8/colors/accent1_2" csCatId="accent1" phldr="1"/>
      <dgm:spPr/>
      <dgm:t>
        <a:bodyPr/>
        <a:lstStyle/>
        <a:p>
          <a:endParaRPr lang="es-EC"/>
        </a:p>
      </dgm:t>
    </dgm:pt>
    <dgm:pt modelId="{4E73C3F6-9EC4-422B-833E-ECDFA7CF28A8}">
      <dgm:prSet phldrT="[Texto]"/>
      <dgm:spPr>
        <a:solidFill>
          <a:srgbClr val="18509A"/>
        </a:solidFill>
        <a:ln>
          <a:solidFill>
            <a:srgbClr val="18509A"/>
          </a:solidFill>
        </a:ln>
        <a:effectLst>
          <a:outerShdw blurRad="50800" dist="38100" dir="2700000" algn="tl" rotWithShape="0">
            <a:prstClr val="black">
              <a:alpha val="40000"/>
            </a:prstClr>
          </a:outerShdw>
        </a:effectLst>
      </dgm:spPr>
      <dgm:t>
        <a:bodyPr/>
        <a:lstStyle/>
        <a:p>
          <a:r>
            <a:rPr lang="es-EC" b="1" dirty="0">
              <a:solidFill>
                <a:schemeClr val="bg1"/>
              </a:solidFill>
            </a:rPr>
            <a:t>Para el diseño de los indicadores se abstrajeron elementos  de:</a:t>
          </a:r>
        </a:p>
      </dgm:t>
    </dgm:pt>
    <dgm:pt modelId="{DB3F4D6E-90EA-46F4-BF8A-9E5617943CDD}" type="parTrans" cxnId="{E740AC1D-180B-4E34-A409-06F63EFD42B0}">
      <dgm:prSet/>
      <dgm:spPr/>
      <dgm:t>
        <a:bodyPr/>
        <a:lstStyle/>
        <a:p>
          <a:endParaRPr lang="es-EC"/>
        </a:p>
      </dgm:t>
    </dgm:pt>
    <dgm:pt modelId="{1156224F-D563-4268-A630-E14C7B0A29FE}" type="sibTrans" cxnId="{E740AC1D-180B-4E34-A409-06F63EFD42B0}">
      <dgm:prSet/>
      <dgm:spPr/>
      <dgm:t>
        <a:bodyPr/>
        <a:lstStyle/>
        <a:p>
          <a:endParaRPr lang="es-EC"/>
        </a:p>
      </dgm:t>
    </dgm:pt>
    <dgm:pt modelId="{AB83C603-96E1-4CB5-A123-8EA48FCB017B}">
      <dgm:prSet phldrT="[Texto]" custT="1"/>
      <dgm:spPr>
        <a:solidFill>
          <a:srgbClr val="B51143">
            <a:alpha val="83000"/>
          </a:srgbClr>
        </a:solidFill>
        <a:ln>
          <a:solidFill>
            <a:srgbClr val="B51143"/>
          </a:solidFill>
        </a:ln>
        <a:effectLst>
          <a:outerShdw blurRad="50800" dist="38100" dir="2700000" algn="tl" rotWithShape="0">
            <a:prstClr val="black">
              <a:alpha val="40000"/>
            </a:prstClr>
          </a:outerShdw>
        </a:effectLst>
      </dgm:spPr>
      <dgm:t>
        <a:bodyPr/>
        <a:lstStyle/>
        <a:p>
          <a:r>
            <a:rPr lang="es-EC" sz="1000" dirty="0">
              <a:solidFill>
                <a:schemeClr val="bg1"/>
              </a:solidFill>
            </a:rPr>
            <a:t>Instrumentos internacionales de DDHH</a:t>
          </a:r>
        </a:p>
      </dgm:t>
    </dgm:pt>
    <dgm:pt modelId="{E253E2DD-43BC-4313-AD71-3B913FCF53F9}" type="parTrans" cxnId="{70EF5F97-BDFC-4B5C-A40B-A021D34AB764}">
      <dgm:prSet/>
      <dgm:spPr/>
      <dgm:t>
        <a:bodyPr/>
        <a:lstStyle/>
        <a:p>
          <a:endParaRPr lang="es-EC"/>
        </a:p>
      </dgm:t>
    </dgm:pt>
    <dgm:pt modelId="{FA731802-EB5D-4CBF-AA4C-46419D7DD07E}" type="sibTrans" cxnId="{70EF5F97-BDFC-4B5C-A40B-A021D34AB764}">
      <dgm:prSet/>
      <dgm:spPr/>
      <dgm:t>
        <a:bodyPr/>
        <a:lstStyle/>
        <a:p>
          <a:endParaRPr lang="es-EC"/>
        </a:p>
      </dgm:t>
    </dgm:pt>
    <dgm:pt modelId="{ED1CE5AD-9767-4FE5-AEA4-019B086449F7}">
      <dgm:prSet phldrT="[Texto]" custT="1"/>
      <dgm:spPr>
        <a:solidFill>
          <a:srgbClr val="B51143">
            <a:alpha val="83000"/>
          </a:srgbClr>
        </a:solidFill>
        <a:ln>
          <a:solidFill>
            <a:srgbClr val="B51143"/>
          </a:solidFill>
        </a:ln>
        <a:effectLst>
          <a:outerShdw blurRad="50800" dist="38100" dir="2700000" algn="tl" rotWithShape="0">
            <a:prstClr val="black">
              <a:alpha val="40000"/>
            </a:prstClr>
          </a:outerShdw>
        </a:effectLst>
      </dgm:spPr>
      <dgm:t>
        <a:bodyPr/>
        <a:lstStyle/>
        <a:p>
          <a:r>
            <a:rPr lang="es-EC" sz="1000" dirty="0">
              <a:solidFill>
                <a:schemeClr val="bg1"/>
              </a:solidFill>
            </a:rPr>
            <a:t>Convención de las Naciones Unidas contra la Corrupción</a:t>
          </a:r>
        </a:p>
      </dgm:t>
    </dgm:pt>
    <dgm:pt modelId="{E8A390B2-CC4A-445C-A23B-61CA24FB15DE}" type="parTrans" cxnId="{9E7B6541-6C51-4648-9598-B95F390F367C}">
      <dgm:prSet/>
      <dgm:spPr/>
      <dgm:t>
        <a:bodyPr/>
        <a:lstStyle/>
        <a:p>
          <a:endParaRPr lang="es-EC"/>
        </a:p>
      </dgm:t>
    </dgm:pt>
    <dgm:pt modelId="{5AE87E5D-094E-49F9-A31C-355DF45FC161}" type="sibTrans" cxnId="{9E7B6541-6C51-4648-9598-B95F390F367C}">
      <dgm:prSet/>
      <dgm:spPr/>
      <dgm:t>
        <a:bodyPr/>
        <a:lstStyle/>
        <a:p>
          <a:endParaRPr lang="es-EC"/>
        </a:p>
      </dgm:t>
    </dgm:pt>
    <dgm:pt modelId="{9D9EC840-720F-4106-8816-286E0AEC87C3}">
      <dgm:prSet phldrT="[Texto]" custT="1"/>
      <dgm:spPr>
        <a:solidFill>
          <a:srgbClr val="B51143">
            <a:alpha val="83000"/>
          </a:srgbClr>
        </a:solidFill>
        <a:ln>
          <a:solidFill>
            <a:srgbClr val="B51143"/>
          </a:solidFill>
        </a:ln>
        <a:effectLst>
          <a:outerShdw blurRad="50800" dist="38100" dir="2700000" algn="tl" rotWithShape="0">
            <a:prstClr val="black">
              <a:alpha val="40000"/>
            </a:prstClr>
          </a:outerShdw>
        </a:effectLst>
      </dgm:spPr>
      <dgm:t>
        <a:bodyPr/>
        <a:lstStyle/>
        <a:p>
          <a:r>
            <a:rPr lang="es-EC" sz="1000" dirty="0">
              <a:solidFill>
                <a:schemeClr val="bg1"/>
              </a:solidFill>
            </a:rPr>
            <a:t>Código de Ética Internacional de Conducta para Servidores Públicos de la ONU</a:t>
          </a:r>
        </a:p>
      </dgm:t>
    </dgm:pt>
    <dgm:pt modelId="{83EB4EEF-F05D-42B8-9933-9511E0F7CB89}" type="parTrans" cxnId="{84FA431D-C577-49FE-9919-2603EEBDAA86}">
      <dgm:prSet/>
      <dgm:spPr/>
      <dgm:t>
        <a:bodyPr/>
        <a:lstStyle/>
        <a:p>
          <a:endParaRPr lang="es-EC"/>
        </a:p>
      </dgm:t>
    </dgm:pt>
    <dgm:pt modelId="{2C046FD1-8BF2-4125-BEF8-BEF02BA15F7C}" type="sibTrans" cxnId="{84FA431D-C577-49FE-9919-2603EEBDAA86}">
      <dgm:prSet/>
      <dgm:spPr/>
      <dgm:t>
        <a:bodyPr/>
        <a:lstStyle/>
        <a:p>
          <a:endParaRPr lang="es-EC"/>
        </a:p>
      </dgm:t>
    </dgm:pt>
    <dgm:pt modelId="{6DC27B0A-8DBA-4BF5-869C-CB57002C5773}">
      <dgm:prSet phldrT="[Texto]" custT="1"/>
      <dgm:spPr>
        <a:solidFill>
          <a:srgbClr val="B51143">
            <a:alpha val="83000"/>
          </a:srgbClr>
        </a:solidFill>
        <a:ln>
          <a:solidFill>
            <a:srgbClr val="B51143"/>
          </a:solidFill>
        </a:ln>
        <a:effectLst>
          <a:outerShdw blurRad="50800" dist="38100" dir="2700000" algn="tl" rotWithShape="0">
            <a:prstClr val="black">
              <a:alpha val="40000"/>
            </a:prstClr>
          </a:outerShdw>
        </a:effectLst>
      </dgm:spPr>
      <dgm:t>
        <a:bodyPr/>
        <a:lstStyle/>
        <a:p>
          <a:r>
            <a:rPr lang="es-EC" sz="1000" dirty="0">
              <a:solidFill>
                <a:schemeClr val="bg1"/>
              </a:solidFill>
            </a:rPr>
            <a:t>Observaciones de la ONUDD </a:t>
          </a:r>
        </a:p>
      </dgm:t>
    </dgm:pt>
    <dgm:pt modelId="{233E979C-25A2-408C-9C24-3E6F7BA83E80}" type="parTrans" cxnId="{F79D459E-8B0D-4C6A-BB49-271C624ACB72}">
      <dgm:prSet/>
      <dgm:spPr/>
      <dgm:t>
        <a:bodyPr/>
        <a:lstStyle/>
        <a:p>
          <a:endParaRPr lang="es-EC"/>
        </a:p>
      </dgm:t>
    </dgm:pt>
    <dgm:pt modelId="{A70FD3EC-B943-4E0C-B99C-FB6F7DA5F8D3}" type="sibTrans" cxnId="{F79D459E-8B0D-4C6A-BB49-271C624ACB72}">
      <dgm:prSet/>
      <dgm:spPr/>
      <dgm:t>
        <a:bodyPr/>
        <a:lstStyle/>
        <a:p>
          <a:endParaRPr lang="es-EC"/>
        </a:p>
      </dgm:t>
    </dgm:pt>
    <dgm:pt modelId="{0B1C1F3A-65B2-45BE-8AF2-B7B33B4C35F9}">
      <dgm:prSet phldrT="[Texto]" custT="1"/>
      <dgm:spPr>
        <a:solidFill>
          <a:srgbClr val="B51143">
            <a:alpha val="83000"/>
          </a:srgbClr>
        </a:solidFill>
        <a:ln>
          <a:solidFill>
            <a:srgbClr val="B51143"/>
          </a:solidFill>
        </a:ln>
        <a:effectLst>
          <a:outerShdw blurRad="50800" dist="38100" dir="2700000" algn="tl" rotWithShape="0">
            <a:prstClr val="black">
              <a:alpha val="40000"/>
            </a:prstClr>
          </a:outerShdw>
        </a:effectLst>
      </dgm:spPr>
      <dgm:t>
        <a:bodyPr/>
        <a:lstStyle/>
        <a:p>
          <a:r>
            <a:rPr lang="es-EC" sz="1000" dirty="0">
              <a:solidFill>
                <a:schemeClr val="bg1"/>
              </a:solidFill>
            </a:rPr>
            <a:t>Observaciones del PNUD</a:t>
          </a:r>
        </a:p>
      </dgm:t>
    </dgm:pt>
    <dgm:pt modelId="{11DD3676-A5A5-465E-AF92-42E980CE1F0B}" type="parTrans" cxnId="{61010EB9-9D31-426D-868C-CE45FA9E5496}">
      <dgm:prSet/>
      <dgm:spPr/>
      <dgm:t>
        <a:bodyPr/>
        <a:lstStyle/>
        <a:p>
          <a:endParaRPr lang="es-EC"/>
        </a:p>
      </dgm:t>
    </dgm:pt>
    <dgm:pt modelId="{115A7B90-C3E9-4398-8705-8A00043B0DB7}" type="sibTrans" cxnId="{61010EB9-9D31-426D-868C-CE45FA9E5496}">
      <dgm:prSet/>
      <dgm:spPr/>
      <dgm:t>
        <a:bodyPr/>
        <a:lstStyle/>
        <a:p>
          <a:endParaRPr lang="es-EC"/>
        </a:p>
      </dgm:t>
    </dgm:pt>
    <dgm:pt modelId="{15FCD265-8C38-4432-ABF9-A097578984A8}">
      <dgm:prSet phldrT="[Texto]" custT="1"/>
      <dgm:spPr>
        <a:solidFill>
          <a:srgbClr val="B51143">
            <a:alpha val="83000"/>
          </a:srgbClr>
        </a:solidFill>
        <a:ln>
          <a:solidFill>
            <a:srgbClr val="B51143"/>
          </a:solidFill>
        </a:ln>
        <a:effectLst>
          <a:outerShdw blurRad="50800" dist="38100" dir="2700000" algn="tl" rotWithShape="0">
            <a:prstClr val="black">
              <a:alpha val="40000"/>
            </a:prstClr>
          </a:outerShdw>
        </a:effectLst>
      </dgm:spPr>
      <dgm:t>
        <a:bodyPr/>
        <a:lstStyle/>
        <a:p>
          <a:r>
            <a:rPr lang="es-EC" sz="1000" dirty="0">
              <a:solidFill>
                <a:schemeClr val="bg1"/>
              </a:solidFill>
            </a:rPr>
            <a:t>Ordenamiento normativo interno Especialmente Constitucionales</a:t>
          </a:r>
        </a:p>
      </dgm:t>
    </dgm:pt>
    <dgm:pt modelId="{15BDC802-1CAD-4541-9ED6-F7A9A240D1B5}" type="parTrans" cxnId="{ECF05AB6-A6F8-47E4-A8BA-F8B8D0F4F241}">
      <dgm:prSet/>
      <dgm:spPr/>
      <dgm:t>
        <a:bodyPr/>
        <a:lstStyle/>
        <a:p>
          <a:endParaRPr lang="es-EC"/>
        </a:p>
      </dgm:t>
    </dgm:pt>
    <dgm:pt modelId="{0D1CE853-A2D1-4546-B80A-EE0051A98E92}" type="sibTrans" cxnId="{ECF05AB6-A6F8-47E4-A8BA-F8B8D0F4F241}">
      <dgm:prSet/>
      <dgm:spPr/>
      <dgm:t>
        <a:bodyPr/>
        <a:lstStyle/>
        <a:p>
          <a:endParaRPr lang="es-EC"/>
        </a:p>
      </dgm:t>
    </dgm:pt>
    <dgm:pt modelId="{045AEE67-56A7-4BFC-B32F-77F59F53AFD9}" type="pres">
      <dgm:prSet presAssocID="{C44D628F-70EC-43A0-8664-1DDF771F831D}" presName="Name0" presStyleCnt="0">
        <dgm:presLayoutVars>
          <dgm:chMax val="1"/>
          <dgm:chPref val="1"/>
          <dgm:dir/>
          <dgm:animOne val="branch"/>
          <dgm:animLvl val="lvl"/>
        </dgm:presLayoutVars>
      </dgm:prSet>
      <dgm:spPr/>
      <dgm:t>
        <a:bodyPr/>
        <a:lstStyle/>
        <a:p>
          <a:endParaRPr lang="es-EC"/>
        </a:p>
      </dgm:t>
    </dgm:pt>
    <dgm:pt modelId="{3F190C74-9E3D-4D90-9D7D-AF5C637B1C78}" type="pres">
      <dgm:prSet presAssocID="{4E73C3F6-9EC4-422B-833E-ECDFA7CF28A8}" presName="Parent" presStyleLbl="node0" presStyleIdx="0" presStyleCnt="1">
        <dgm:presLayoutVars>
          <dgm:chMax val="6"/>
          <dgm:chPref val="6"/>
        </dgm:presLayoutVars>
      </dgm:prSet>
      <dgm:spPr/>
      <dgm:t>
        <a:bodyPr/>
        <a:lstStyle/>
        <a:p>
          <a:endParaRPr lang="es-EC"/>
        </a:p>
      </dgm:t>
    </dgm:pt>
    <dgm:pt modelId="{1BFE2AD7-B7AE-463C-9BC8-D834F4EA9489}" type="pres">
      <dgm:prSet presAssocID="{AB83C603-96E1-4CB5-A123-8EA48FCB017B}" presName="Accent1" presStyleCnt="0"/>
      <dgm:spPr/>
    </dgm:pt>
    <dgm:pt modelId="{F4CCE751-C82A-4454-B36B-DBA1EA2F734B}" type="pres">
      <dgm:prSet presAssocID="{AB83C603-96E1-4CB5-A123-8EA48FCB017B}" presName="Accent" presStyleLbl="bgShp" presStyleIdx="0" presStyleCnt="6"/>
      <dgm:spPr/>
    </dgm:pt>
    <dgm:pt modelId="{9DE1A631-5E85-433D-BB50-1930CD1220B8}" type="pres">
      <dgm:prSet presAssocID="{AB83C603-96E1-4CB5-A123-8EA48FCB017B}" presName="Child1" presStyleLbl="node1" presStyleIdx="0" presStyleCnt="6">
        <dgm:presLayoutVars>
          <dgm:chMax val="0"/>
          <dgm:chPref val="0"/>
          <dgm:bulletEnabled val="1"/>
        </dgm:presLayoutVars>
      </dgm:prSet>
      <dgm:spPr/>
      <dgm:t>
        <a:bodyPr/>
        <a:lstStyle/>
        <a:p>
          <a:endParaRPr lang="es-EC"/>
        </a:p>
      </dgm:t>
    </dgm:pt>
    <dgm:pt modelId="{EF43665B-2C43-4513-9AC0-7D59EAD44958}" type="pres">
      <dgm:prSet presAssocID="{ED1CE5AD-9767-4FE5-AEA4-019B086449F7}" presName="Accent2" presStyleCnt="0"/>
      <dgm:spPr/>
    </dgm:pt>
    <dgm:pt modelId="{79FA3BE5-7EC0-479E-A74A-F2C7D0751F9D}" type="pres">
      <dgm:prSet presAssocID="{ED1CE5AD-9767-4FE5-AEA4-019B086449F7}" presName="Accent" presStyleLbl="bgShp" presStyleIdx="1" presStyleCnt="6" custLinFactX="-78634" custLinFactNeighborX="-100000" custLinFactNeighborY="14678"/>
      <dgm:spPr>
        <a:blipFill rotWithShape="0">
          <a:blip xmlns:r="http://schemas.openxmlformats.org/officeDocument/2006/relationships" r:embed="rId1"/>
          <a:stretch>
            <a:fillRect/>
          </a:stretch>
        </a:blipFill>
      </dgm:spPr>
    </dgm:pt>
    <dgm:pt modelId="{0BE48A5B-D7ED-4321-8223-F10CCEE4BEFE}" type="pres">
      <dgm:prSet presAssocID="{ED1CE5AD-9767-4FE5-AEA4-019B086449F7}" presName="Child2" presStyleLbl="node1" presStyleIdx="1" presStyleCnt="6">
        <dgm:presLayoutVars>
          <dgm:chMax val="0"/>
          <dgm:chPref val="0"/>
          <dgm:bulletEnabled val="1"/>
        </dgm:presLayoutVars>
      </dgm:prSet>
      <dgm:spPr/>
      <dgm:t>
        <a:bodyPr/>
        <a:lstStyle/>
        <a:p>
          <a:endParaRPr lang="es-EC"/>
        </a:p>
      </dgm:t>
    </dgm:pt>
    <dgm:pt modelId="{C6B3F631-2240-4CEE-8DB4-2F91B2DCF6B0}" type="pres">
      <dgm:prSet presAssocID="{9D9EC840-720F-4106-8816-286E0AEC87C3}" presName="Accent3" presStyleCnt="0"/>
      <dgm:spPr/>
    </dgm:pt>
    <dgm:pt modelId="{E2F6962B-A93F-49A1-BC00-B39398695843}" type="pres">
      <dgm:prSet presAssocID="{9D9EC840-720F-4106-8816-286E0AEC87C3}" presName="Accent" presStyleLbl="bgShp" presStyleIdx="2" presStyleCnt="6" custLinFactNeighborY="23786"/>
      <dgm:spPr>
        <a:solidFill>
          <a:srgbClr val="BBBDBC"/>
        </a:solidFill>
      </dgm:spPr>
    </dgm:pt>
    <dgm:pt modelId="{9B1FC1C5-3991-40B1-A2EE-5AC9D5473E58}" type="pres">
      <dgm:prSet presAssocID="{9D9EC840-720F-4106-8816-286E0AEC87C3}" presName="Child3" presStyleLbl="node1" presStyleIdx="2" presStyleCnt="6">
        <dgm:presLayoutVars>
          <dgm:chMax val="0"/>
          <dgm:chPref val="0"/>
          <dgm:bulletEnabled val="1"/>
        </dgm:presLayoutVars>
      </dgm:prSet>
      <dgm:spPr/>
      <dgm:t>
        <a:bodyPr/>
        <a:lstStyle/>
        <a:p>
          <a:endParaRPr lang="es-EC"/>
        </a:p>
      </dgm:t>
    </dgm:pt>
    <dgm:pt modelId="{6B318D98-70D9-4938-847C-60C83230AD56}" type="pres">
      <dgm:prSet presAssocID="{6DC27B0A-8DBA-4BF5-869C-CB57002C5773}" presName="Accent4" presStyleCnt="0"/>
      <dgm:spPr/>
    </dgm:pt>
    <dgm:pt modelId="{24E8C2C0-7172-43AF-BE72-E24D9DD5C978}" type="pres">
      <dgm:prSet presAssocID="{6DC27B0A-8DBA-4BF5-869C-CB57002C5773}" presName="Accent" presStyleLbl="bgShp" presStyleIdx="3" presStyleCnt="6" custLinFactNeighborX="-14640" custLinFactNeighborY="13592"/>
      <dgm:spPr>
        <a:solidFill>
          <a:srgbClr val="BBBDBC"/>
        </a:solidFill>
      </dgm:spPr>
    </dgm:pt>
    <dgm:pt modelId="{33998ED3-12D2-4D8A-9B70-9A35FDB96899}" type="pres">
      <dgm:prSet presAssocID="{6DC27B0A-8DBA-4BF5-869C-CB57002C5773}" presName="Child4" presStyleLbl="node1" presStyleIdx="3" presStyleCnt="6">
        <dgm:presLayoutVars>
          <dgm:chMax val="0"/>
          <dgm:chPref val="0"/>
          <dgm:bulletEnabled val="1"/>
        </dgm:presLayoutVars>
      </dgm:prSet>
      <dgm:spPr/>
      <dgm:t>
        <a:bodyPr/>
        <a:lstStyle/>
        <a:p>
          <a:endParaRPr lang="es-EC"/>
        </a:p>
      </dgm:t>
    </dgm:pt>
    <dgm:pt modelId="{978630B4-678D-4D4F-B98B-F8F2D2527533}" type="pres">
      <dgm:prSet presAssocID="{0B1C1F3A-65B2-45BE-8AF2-B7B33B4C35F9}" presName="Accent5" presStyleCnt="0"/>
      <dgm:spPr/>
    </dgm:pt>
    <dgm:pt modelId="{700AA033-F018-4841-ABD7-534669E5CFB6}" type="pres">
      <dgm:prSet presAssocID="{0B1C1F3A-65B2-45BE-8AF2-B7B33B4C35F9}" presName="Accent" presStyleLbl="bgShp" presStyleIdx="4" presStyleCnt="6" custLinFactNeighborX="-19032" custLinFactNeighborY="-3398"/>
      <dgm:spPr>
        <a:solidFill>
          <a:srgbClr val="BBBDBC"/>
        </a:solidFill>
      </dgm:spPr>
    </dgm:pt>
    <dgm:pt modelId="{93D65354-809D-46E2-8F57-ADFE16D83E73}" type="pres">
      <dgm:prSet presAssocID="{0B1C1F3A-65B2-45BE-8AF2-B7B33B4C35F9}" presName="Child5" presStyleLbl="node1" presStyleIdx="4" presStyleCnt="6">
        <dgm:presLayoutVars>
          <dgm:chMax val="0"/>
          <dgm:chPref val="0"/>
          <dgm:bulletEnabled val="1"/>
        </dgm:presLayoutVars>
      </dgm:prSet>
      <dgm:spPr/>
      <dgm:t>
        <a:bodyPr/>
        <a:lstStyle/>
        <a:p>
          <a:endParaRPr lang="es-EC"/>
        </a:p>
      </dgm:t>
    </dgm:pt>
    <dgm:pt modelId="{64962179-961C-4905-9797-F8710C5A07C1}" type="pres">
      <dgm:prSet presAssocID="{15FCD265-8C38-4432-ABF9-A097578984A8}" presName="Accent6" presStyleCnt="0"/>
      <dgm:spPr/>
    </dgm:pt>
    <dgm:pt modelId="{038EAC77-4EA5-47A9-9E48-9675ECCE2821}" type="pres">
      <dgm:prSet presAssocID="{15FCD265-8C38-4432-ABF9-A097578984A8}" presName="Accent" presStyleLbl="bgShp" presStyleIdx="5" presStyleCnt="6" custLinFactNeighborY="-22087"/>
      <dgm:spPr>
        <a:solidFill>
          <a:srgbClr val="BBBDBC"/>
        </a:solidFill>
      </dgm:spPr>
    </dgm:pt>
    <dgm:pt modelId="{137DEAB9-9252-40C6-9790-5FA5EAB69712}" type="pres">
      <dgm:prSet presAssocID="{15FCD265-8C38-4432-ABF9-A097578984A8}" presName="Child6" presStyleLbl="node1" presStyleIdx="5" presStyleCnt="6">
        <dgm:presLayoutVars>
          <dgm:chMax val="0"/>
          <dgm:chPref val="0"/>
          <dgm:bulletEnabled val="1"/>
        </dgm:presLayoutVars>
      </dgm:prSet>
      <dgm:spPr/>
      <dgm:t>
        <a:bodyPr/>
        <a:lstStyle/>
        <a:p>
          <a:endParaRPr lang="es-EC"/>
        </a:p>
      </dgm:t>
    </dgm:pt>
  </dgm:ptLst>
  <dgm:cxnLst>
    <dgm:cxn modelId="{F79D459E-8B0D-4C6A-BB49-271C624ACB72}" srcId="{4E73C3F6-9EC4-422B-833E-ECDFA7CF28A8}" destId="{6DC27B0A-8DBA-4BF5-869C-CB57002C5773}" srcOrd="3" destOrd="0" parTransId="{233E979C-25A2-408C-9C24-3E6F7BA83E80}" sibTransId="{A70FD3EC-B943-4E0C-B99C-FB6F7DA5F8D3}"/>
    <dgm:cxn modelId="{96098310-5B36-4E06-BDB0-BA0972B4D03F}" type="presOf" srcId="{ED1CE5AD-9767-4FE5-AEA4-019B086449F7}" destId="{0BE48A5B-D7ED-4321-8223-F10CCEE4BEFE}" srcOrd="0" destOrd="0" presId="urn:microsoft.com/office/officeart/2011/layout/HexagonRadial"/>
    <dgm:cxn modelId="{C6CA2D65-44DF-4D2A-A748-69E6E1492F40}" type="presOf" srcId="{9D9EC840-720F-4106-8816-286E0AEC87C3}" destId="{9B1FC1C5-3991-40B1-A2EE-5AC9D5473E58}" srcOrd="0" destOrd="0" presId="urn:microsoft.com/office/officeart/2011/layout/HexagonRadial"/>
    <dgm:cxn modelId="{84FA431D-C577-49FE-9919-2603EEBDAA86}" srcId="{4E73C3F6-9EC4-422B-833E-ECDFA7CF28A8}" destId="{9D9EC840-720F-4106-8816-286E0AEC87C3}" srcOrd="2" destOrd="0" parTransId="{83EB4EEF-F05D-42B8-9933-9511E0F7CB89}" sibTransId="{2C046FD1-8BF2-4125-BEF8-BEF02BA15F7C}"/>
    <dgm:cxn modelId="{0AD2D618-85D9-46EB-8AA7-7951EFE2C0CE}" type="presOf" srcId="{0B1C1F3A-65B2-45BE-8AF2-B7B33B4C35F9}" destId="{93D65354-809D-46E2-8F57-ADFE16D83E73}" srcOrd="0" destOrd="0" presId="urn:microsoft.com/office/officeart/2011/layout/HexagonRadial"/>
    <dgm:cxn modelId="{CD3E7331-3096-4322-964B-9153FFBE9449}" type="presOf" srcId="{4E73C3F6-9EC4-422B-833E-ECDFA7CF28A8}" destId="{3F190C74-9E3D-4D90-9D7D-AF5C637B1C78}" srcOrd="0" destOrd="0" presId="urn:microsoft.com/office/officeart/2011/layout/HexagonRadial"/>
    <dgm:cxn modelId="{ECF05AB6-A6F8-47E4-A8BA-F8B8D0F4F241}" srcId="{4E73C3F6-9EC4-422B-833E-ECDFA7CF28A8}" destId="{15FCD265-8C38-4432-ABF9-A097578984A8}" srcOrd="5" destOrd="0" parTransId="{15BDC802-1CAD-4541-9ED6-F7A9A240D1B5}" sibTransId="{0D1CE853-A2D1-4546-B80A-EE0051A98E92}"/>
    <dgm:cxn modelId="{70EF5F97-BDFC-4B5C-A40B-A021D34AB764}" srcId="{4E73C3F6-9EC4-422B-833E-ECDFA7CF28A8}" destId="{AB83C603-96E1-4CB5-A123-8EA48FCB017B}" srcOrd="0" destOrd="0" parTransId="{E253E2DD-43BC-4313-AD71-3B913FCF53F9}" sibTransId="{FA731802-EB5D-4CBF-AA4C-46419D7DD07E}"/>
    <dgm:cxn modelId="{E740AC1D-180B-4E34-A409-06F63EFD42B0}" srcId="{C44D628F-70EC-43A0-8664-1DDF771F831D}" destId="{4E73C3F6-9EC4-422B-833E-ECDFA7CF28A8}" srcOrd="0" destOrd="0" parTransId="{DB3F4D6E-90EA-46F4-BF8A-9E5617943CDD}" sibTransId="{1156224F-D563-4268-A630-E14C7B0A29FE}"/>
    <dgm:cxn modelId="{687FA6AA-AADE-4C34-A6CE-E1B0452D6B25}" type="presOf" srcId="{AB83C603-96E1-4CB5-A123-8EA48FCB017B}" destId="{9DE1A631-5E85-433D-BB50-1930CD1220B8}" srcOrd="0" destOrd="0" presId="urn:microsoft.com/office/officeart/2011/layout/HexagonRadial"/>
    <dgm:cxn modelId="{B2CD7D18-F5D2-40CB-BB76-714B81B64F0C}" type="presOf" srcId="{15FCD265-8C38-4432-ABF9-A097578984A8}" destId="{137DEAB9-9252-40C6-9790-5FA5EAB69712}" srcOrd="0" destOrd="0" presId="urn:microsoft.com/office/officeart/2011/layout/HexagonRadial"/>
    <dgm:cxn modelId="{61010EB9-9D31-426D-868C-CE45FA9E5496}" srcId="{4E73C3F6-9EC4-422B-833E-ECDFA7CF28A8}" destId="{0B1C1F3A-65B2-45BE-8AF2-B7B33B4C35F9}" srcOrd="4" destOrd="0" parTransId="{11DD3676-A5A5-465E-AF92-42E980CE1F0B}" sibTransId="{115A7B90-C3E9-4398-8705-8A00043B0DB7}"/>
    <dgm:cxn modelId="{C5DCEC7D-0B81-480A-9881-0CA5B6FA34AE}" type="presOf" srcId="{6DC27B0A-8DBA-4BF5-869C-CB57002C5773}" destId="{33998ED3-12D2-4D8A-9B70-9A35FDB96899}" srcOrd="0" destOrd="0" presId="urn:microsoft.com/office/officeart/2011/layout/HexagonRadial"/>
    <dgm:cxn modelId="{15FD6D34-C136-497E-977E-BAFD43F1F8FE}" type="presOf" srcId="{C44D628F-70EC-43A0-8664-1DDF771F831D}" destId="{045AEE67-56A7-4BFC-B32F-77F59F53AFD9}" srcOrd="0" destOrd="0" presId="urn:microsoft.com/office/officeart/2011/layout/HexagonRadial"/>
    <dgm:cxn modelId="{9E7B6541-6C51-4648-9598-B95F390F367C}" srcId="{4E73C3F6-9EC4-422B-833E-ECDFA7CF28A8}" destId="{ED1CE5AD-9767-4FE5-AEA4-019B086449F7}" srcOrd="1" destOrd="0" parTransId="{E8A390B2-CC4A-445C-A23B-61CA24FB15DE}" sibTransId="{5AE87E5D-094E-49F9-A31C-355DF45FC161}"/>
    <dgm:cxn modelId="{070E148D-E954-4078-B736-06D4F98F743F}" type="presParOf" srcId="{045AEE67-56A7-4BFC-B32F-77F59F53AFD9}" destId="{3F190C74-9E3D-4D90-9D7D-AF5C637B1C78}" srcOrd="0" destOrd="0" presId="urn:microsoft.com/office/officeart/2011/layout/HexagonRadial"/>
    <dgm:cxn modelId="{2B42956B-C6CF-4574-8F41-D622724E1424}" type="presParOf" srcId="{045AEE67-56A7-4BFC-B32F-77F59F53AFD9}" destId="{1BFE2AD7-B7AE-463C-9BC8-D834F4EA9489}" srcOrd="1" destOrd="0" presId="urn:microsoft.com/office/officeart/2011/layout/HexagonRadial"/>
    <dgm:cxn modelId="{237EE0A9-C18D-450F-8D8A-06D2132E225F}" type="presParOf" srcId="{1BFE2AD7-B7AE-463C-9BC8-D834F4EA9489}" destId="{F4CCE751-C82A-4454-B36B-DBA1EA2F734B}" srcOrd="0" destOrd="0" presId="urn:microsoft.com/office/officeart/2011/layout/HexagonRadial"/>
    <dgm:cxn modelId="{211B7B2A-E004-4118-8647-0266558C4417}" type="presParOf" srcId="{045AEE67-56A7-4BFC-B32F-77F59F53AFD9}" destId="{9DE1A631-5E85-433D-BB50-1930CD1220B8}" srcOrd="2" destOrd="0" presId="urn:microsoft.com/office/officeart/2011/layout/HexagonRadial"/>
    <dgm:cxn modelId="{2343DF76-DFD0-4084-B1B8-A574B1127545}" type="presParOf" srcId="{045AEE67-56A7-4BFC-B32F-77F59F53AFD9}" destId="{EF43665B-2C43-4513-9AC0-7D59EAD44958}" srcOrd="3" destOrd="0" presId="urn:microsoft.com/office/officeart/2011/layout/HexagonRadial"/>
    <dgm:cxn modelId="{A6A3F4C8-2DFE-47C7-AD34-110B524DA43C}" type="presParOf" srcId="{EF43665B-2C43-4513-9AC0-7D59EAD44958}" destId="{79FA3BE5-7EC0-479E-A74A-F2C7D0751F9D}" srcOrd="0" destOrd="0" presId="urn:microsoft.com/office/officeart/2011/layout/HexagonRadial"/>
    <dgm:cxn modelId="{FC1E4B34-BC8D-4A22-9A63-ABCDA137E9ED}" type="presParOf" srcId="{045AEE67-56A7-4BFC-B32F-77F59F53AFD9}" destId="{0BE48A5B-D7ED-4321-8223-F10CCEE4BEFE}" srcOrd="4" destOrd="0" presId="urn:microsoft.com/office/officeart/2011/layout/HexagonRadial"/>
    <dgm:cxn modelId="{435D0815-87BE-4D9A-ACF3-40594815789C}" type="presParOf" srcId="{045AEE67-56A7-4BFC-B32F-77F59F53AFD9}" destId="{C6B3F631-2240-4CEE-8DB4-2F91B2DCF6B0}" srcOrd="5" destOrd="0" presId="urn:microsoft.com/office/officeart/2011/layout/HexagonRadial"/>
    <dgm:cxn modelId="{3B563201-506E-4187-9625-B2B13D70802B}" type="presParOf" srcId="{C6B3F631-2240-4CEE-8DB4-2F91B2DCF6B0}" destId="{E2F6962B-A93F-49A1-BC00-B39398695843}" srcOrd="0" destOrd="0" presId="urn:microsoft.com/office/officeart/2011/layout/HexagonRadial"/>
    <dgm:cxn modelId="{DBE3C0C3-BAE6-47F6-B885-E7EE82A604AD}" type="presParOf" srcId="{045AEE67-56A7-4BFC-B32F-77F59F53AFD9}" destId="{9B1FC1C5-3991-40B1-A2EE-5AC9D5473E58}" srcOrd="6" destOrd="0" presId="urn:microsoft.com/office/officeart/2011/layout/HexagonRadial"/>
    <dgm:cxn modelId="{45780891-B618-4942-AD85-D6DEF87205BA}" type="presParOf" srcId="{045AEE67-56A7-4BFC-B32F-77F59F53AFD9}" destId="{6B318D98-70D9-4938-847C-60C83230AD56}" srcOrd="7" destOrd="0" presId="urn:microsoft.com/office/officeart/2011/layout/HexagonRadial"/>
    <dgm:cxn modelId="{5F7A754B-59E0-4CC5-B18F-D0D0A78F64BD}" type="presParOf" srcId="{6B318D98-70D9-4938-847C-60C83230AD56}" destId="{24E8C2C0-7172-43AF-BE72-E24D9DD5C978}" srcOrd="0" destOrd="0" presId="urn:microsoft.com/office/officeart/2011/layout/HexagonRadial"/>
    <dgm:cxn modelId="{22B82378-9BF2-4A66-AEC9-FCDCD0314BA2}" type="presParOf" srcId="{045AEE67-56A7-4BFC-B32F-77F59F53AFD9}" destId="{33998ED3-12D2-4D8A-9B70-9A35FDB96899}" srcOrd="8" destOrd="0" presId="urn:microsoft.com/office/officeart/2011/layout/HexagonRadial"/>
    <dgm:cxn modelId="{9ABC859D-D691-4930-966E-E2D4A61054E4}" type="presParOf" srcId="{045AEE67-56A7-4BFC-B32F-77F59F53AFD9}" destId="{978630B4-678D-4D4F-B98B-F8F2D2527533}" srcOrd="9" destOrd="0" presId="urn:microsoft.com/office/officeart/2011/layout/HexagonRadial"/>
    <dgm:cxn modelId="{F725F696-D6DD-4C79-9076-565FAB9CDA3C}" type="presParOf" srcId="{978630B4-678D-4D4F-B98B-F8F2D2527533}" destId="{700AA033-F018-4841-ABD7-534669E5CFB6}" srcOrd="0" destOrd="0" presId="urn:microsoft.com/office/officeart/2011/layout/HexagonRadial"/>
    <dgm:cxn modelId="{C5F32820-BCDE-453B-809E-50A29670C12C}" type="presParOf" srcId="{045AEE67-56A7-4BFC-B32F-77F59F53AFD9}" destId="{93D65354-809D-46E2-8F57-ADFE16D83E73}" srcOrd="10" destOrd="0" presId="urn:microsoft.com/office/officeart/2011/layout/HexagonRadial"/>
    <dgm:cxn modelId="{B7903313-90C4-41DA-A80C-B99F94A412D7}" type="presParOf" srcId="{045AEE67-56A7-4BFC-B32F-77F59F53AFD9}" destId="{64962179-961C-4905-9797-F8710C5A07C1}" srcOrd="11" destOrd="0" presId="urn:microsoft.com/office/officeart/2011/layout/HexagonRadial"/>
    <dgm:cxn modelId="{3B5BA243-1962-417E-890C-2282B5FEF631}" type="presParOf" srcId="{64962179-961C-4905-9797-F8710C5A07C1}" destId="{038EAC77-4EA5-47A9-9E48-9675ECCE2821}" srcOrd="0" destOrd="0" presId="urn:microsoft.com/office/officeart/2011/layout/HexagonRadial"/>
    <dgm:cxn modelId="{E13DC354-E9A9-4523-81CC-2E3D75A1938E}" type="presParOf" srcId="{045AEE67-56A7-4BFC-B32F-77F59F53AFD9}" destId="{137DEAB9-9252-40C6-9790-5FA5EAB69712}" srcOrd="12" destOrd="0" presId="urn:microsoft.com/office/officeart/2011/layout/HexagonRadial"/>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89AA04A-7376-4BD4-8BB4-78E11838EDA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s-EC"/>
        </a:p>
      </dgm:t>
    </dgm:pt>
    <dgm:pt modelId="{08FCAFDD-D123-4B18-8796-1DA50EAAE8E1}">
      <dgm:prSet phldrT="[Texto]" custT="1"/>
      <dgm:spPr>
        <a:solidFill>
          <a:schemeClr val="bg1"/>
        </a:solidFill>
        <a:ln>
          <a:solidFill>
            <a:srgbClr val="B51143"/>
          </a:solidFill>
        </a:ln>
        <a:effectLst>
          <a:outerShdw blurRad="50800" dist="38100" dir="2700000" algn="tl" rotWithShape="0">
            <a:prstClr val="black">
              <a:alpha val="40000"/>
            </a:prstClr>
          </a:outerShdw>
        </a:effectLst>
      </dgm:spPr>
      <dgm:t>
        <a:bodyPr lIns="180000" tIns="180000" rIns="180000" bIns="180000"/>
        <a:lstStyle/>
        <a:p>
          <a:r>
            <a:rPr lang="es-EC" sz="1200" dirty="0">
              <a:solidFill>
                <a:schemeClr val="tx1"/>
              </a:solidFill>
            </a:rPr>
            <a:t>Deficiencias en la legislación o implementación de políticas públicas.</a:t>
          </a:r>
        </a:p>
      </dgm:t>
    </dgm:pt>
    <dgm:pt modelId="{473C8F44-EB9E-4B69-B954-55F57885C282}" type="parTrans" cxnId="{688C8EBF-4063-4607-A06E-52963507EDBC}">
      <dgm:prSet/>
      <dgm:spPr/>
      <dgm:t>
        <a:bodyPr/>
        <a:lstStyle/>
        <a:p>
          <a:endParaRPr lang="es-EC" sz="1200"/>
        </a:p>
      </dgm:t>
    </dgm:pt>
    <dgm:pt modelId="{CCC28C87-58C6-4F04-A6C7-560A2FE9495A}" type="sibTrans" cxnId="{688C8EBF-4063-4607-A06E-52963507EDBC}">
      <dgm:prSet/>
      <dgm:spPr/>
      <dgm:t>
        <a:bodyPr/>
        <a:lstStyle/>
        <a:p>
          <a:endParaRPr lang="es-EC" sz="1200"/>
        </a:p>
      </dgm:t>
    </dgm:pt>
    <dgm:pt modelId="{B463C1F4-570F-4596-86E5-558622B2C821}">
      <dgm:prSet phldrT="[Texto]" custT="1"/>
      <dgm:spPr>
        <a:solidFill>
          <a:schemeClr val="bg1"/>
        </a:solidFill>
        <a:ln>
          <a:solidFill>
            <a:srgbClr val="B51143"/>
          </a:solidFill>
        </a:ln>
        <a:effectLst>
          <a:outerShdw blurRad="50800" dist="38100" dir="2700000" algn="tl" rotWithShape="0">
            <a:prstClr val="black">
              <a:alpha val="40000"/>
            </a:prstClr>
          </a:outerShdw>
        </a:effectLst>
      </dgm:spPr>
      <dgm:t>
        <a:bodyPr lIns="180000" tIns="180000" rIns="180000" bIns="180000"/>
        <a:lstStyle/>
        <a:p>
          <a:r>
            <a:rPr lang="es-EC" sz="1200" dirty="0">
              <a:solidFill>
                <a:schemeClr val="tx1"/>
              </a:solidFill>
            </a:rPr>
            <a:t>Deficiencias no solo de </a:t>
          </a:r>
          <a:r>
            <a:rPr lang="es-EC" sz="1200" dirty="0" smtClean="0">
              <a:solidFill>
                <a:schemeClr val="tx1"/>
              </a:solidFill>
            </a:rPr>
            <a:t>las autoridades, </a:t>
          </a:r>
          <a:r>
            <a:rPr lang="es-EC" sz="1200" dirty="0">
              <a:solidFill>
                <a:schemeClr val="tx1"/>
              </a:solidFill>
            </a:rPr>
            <a:t>sino también de la estructura legal y práctica de su cargo.</a:t>
          </a:r>
        </a:p>
      </dgm:t>
    </dgm:pt>
    <dgm:pt modelId="{4138E402-189D-46E2-9B4A-F08551D46AA6}" type="parTrans" cxnId="{9D7B5FCA-8C32-4892-A187-6C3FE8A26B22}">
      <dgm:prSet/>
      <dgm:spPr/>
      <dgm:t>
        <a:bodyPr/>
        <a:lstStyle/>
        <a:p>
          <a:endParaRPr lang="es-EC" sz="1200"/>
        </a:p>
      </dgm:t>
    </dgm:pt>
    <dgm:pt modelId="{6D7CA524-FBC5-4D3C-9783-D4A9DF6D5BFC}" type="sibTrans" cxnId="{9D7B5FCA-8C32-4892-A187-6C3FE8A26B22}">
      <dgm:prSet/>
      <dgm:spPr/>
      <dgm:t>
        <a:bodyPr/>
        <a:lstStyle/>
        <a:p>
          <a:endParaRPr lang="es-EC" sz="1200"/>
        </a:p>
      </dgm:t>
    </dgm:pt>
    <dgm:pt modelId="{84504FCA-7860-4290-8B15-288E31C49C3C}">
      <dgm:prSet phldrT="[Texto]" custT="1"/>
      <dgm:spPr>
        <a:solidFill>
          <a:schemeClr val="bg1"/>
        </a:solidFill>
        <a:ln>
          <a:solidFill>
            <a:srgbClr val="B51143"/>
          </a:solidFill>
        </a:ln>
        <a:effectLst>
          <a:outerShdw blurRad="50800" dist="38100" dir="2700000" algn="tl" rotWithShape="0">
            <a:prstClr val="black">
              <a:alpha val="40000"/>
            </a:prstClr>
          </a:outerShdw>
        </a:effectLst>
      </dgm:spPr>
      <dgm:t>
        <a:bodyPr lIns="180000" tIns="180000" rIns="180000" bIns="180000"/>
        <a:lstStyle/>
        <a:p>
          <a:r>
            <a:rPr lang="es-EC" sz="1200" dirty="0">
              <a:solidFill>
                <a:schemeClr val="tx1"/>
              </a:solidFill>
            </a:rPr>
            <a:t>Renuencia de las autoridades estatales a rendir cuentas.</a:t>
          </a:r>
        </a:p>
      </dgm:t>
    </dgm:pt>
    <dgm:pt modelId="{ED71CB9F-E9AD-4328-85D5-FF6F330078EE}" type="parTrans" cxnId="{DAA2FC19-B7AE-4DD2-A142-1E4DAF11EAB8}">
      <dgm:prSet/>
      <dgm:spPr/>
      <dgm:t>
        <a:bodyPr/>
        <a:lstStyle/>
        <a:p>
          <a:endParaRPr lang="es-EC" sz="1200"/>
        </a:p>
      </dgm:t>
    </dgm:pt>
    <dgm:pt modelId="{B7D53551-E342-4425-A5EB-F3A417174FCB}" type="sibTrans" cxnId="{DAA2FC19-B7AE-4DD2-A142-1E4DAF11EAB8}">
      <dgm:prSet/>
      <dgm:spPr/>
      <dgm:t>
        <a:bodyPr/>
        <a:lstStyle/>
        <a:p>
          <a:endParaRPr lang="es-EC" sz="1200"/>
        </a:p>
      </dgm:t>
    </dgm:pt>
    <dgm:pt modelId="{25F755CA-426F-441E-AB76-A26BC39E29BE}">
      <dgm:prSet phldrT="[Texto]" custT="1"/>
      <dgm:spPr>
        <a:solidFill>
          <a:schemeClr val="bg1"/>
        </a:solidFill>
        <a:ln>
          <a:solidFill>
            <a:srgbClr val="B51143"/>
          </a:solidFill>
        </a:ln>
        <a:effectLst>
          <a:outerShdw blurRad="50800" dist="38100" dir="2700000" algn="tl" rotWithShape="0">
            <a:prstClr val="black">
              <a:alpha val="40000"/>
            </a:prstClr>
          </a:outerShdw>
        </a:effectLst>
      </dgm:spPr>
      <dgm:t>
        <a:bodyPr lIns="180000" tIns="180000" rIns="180000" bIns="180000"/>
        <a:lstStyle/>
        <a:p>
          <a:r>
            <a:rPr lang="es-EC" sz="1200" dirty="0">
              <a:solidFill>
                <a:schemeClr val="tx1"/>
              </a:solidFill>
            </a:rPr>
            <a:t>La estructura de algunos indicadores deben ser mejorados para optimizar su aplicación.</a:t>
          </a:r>
        </a:p>
      </dgm:t>
    </dgm:pt>
    <dgm:pt modelId="{843E783B-7EAC-4466-B9BA-09471D247A70}" type="parTrans" cxnId="{A8E8DB96-D44F-4E71-AB25-9EFA204DCBC0}">
      <dgm:prSet/>
      <dgm:spPr/>
      <dgm:t>
        <a:bodyPr/>
        <a:lstStyle/>
        <a:p>
          <a:endParaRPr lang="es-EC" sz="1200"/>
        </a:p>
      </dgm:t>
    </dgm:pt>
    <dgm:pt modelId="{367A2A56-D68C-4D7A-87A5-14F10F55E42B}" type="sibTrans" cxnId="{A8E8DB96-D44F-4E71-AB25-9EFA204DCBC0}">
      <dgm:prSet/>
      <dgm:spPr/>
      <dgm:t>
        <a:bodyPr/>
        <a:lstStyle/>
        <a:p>
          <a:endParaRPr lang="es-EC" sz="1200"/>
        </a:p>
      </dgm:t>
    </dgm:pt>
    <dgm:pt modelId="{2A63D9EE-7DA0-4320-B6E9-6D689319DF89}" type="pres">
      <dgm:prSet presAssocID="{789AA04A-7376-4BD4-8BB4-78E11838EDA1}" presName="diagram" presStyleCnt="0">
        <dgm:presLayoutVars>
          <dgm:dir/>
          <dgm:resizeHandles val="exact"/>
        </dgm:presLayoutVars>
      </dgm:prSet>
      <dgm:spPr/>
      <dgm:t>
        <a:bodyPr/>
        <a:lstStyle/>
        <a:p>
          <a:endParaRPr lang="es-EC"/>
        </a:p>
      </dgm:t>
    </dgm:pt>
    <dgm:pt modelId="{77799396-930A-4D1E-AB99-532B94FF2B2F}" type="pres">
      <dgm:prSet presAssocID="{08FCAFDD-D123-4B18-8796-1DA50EAAE8E1}" presName="node" presStyleLbl="node1" presStyleIdx="0" presStyleCnt="4">
        <dgm:presLayoutVars>
          <dgm:bulletEnabled val="1"/>
        </dgm:presLayoutVars>
      </dgm:prSet>
      <dgm:spPr/>
      <dgm:t>
        <a:bodyPr/>
        <a:lstStyle/>
        <a:p>
          <a:endParaRPr lang="es-EC"/>
        </a:p>
      </dgm:t>
    </dgm:pt>
    <dgm:pt modelId="{6D152D35-FDB5-4BF0-B2D2-66717730689A}" type="pres">
      <dgm:prSet presAssocID="{CCC28C87-58C6-4F04-A6C7-560A2FE9495A}" presName="sibTrans" presStyleCnt="0"/>
      <dgm:spPr/>
    </dgm:pt>
    <dgm:pt modelId="{1EB996D6-C41D-4A8B-AA7C-93E33B732C51}" type="pres">
      <dgm:prSet presAssocID="{B463C1F4-570F-4596-86E5-558622B2C821}" presName="node" presStyleLbl="node1" presStyleIdx="1" presStyleCnt="4">
        <dgm:presLayoutVars>
          <dgm:bulletEnabled val="1"/>
        </dgm:presLayoutVars>
      </dgm:prSet>
      <dgm:spPr/>
      <dgm:t>
        <a:bodyPr/>
        <a:lstStyle/>
        <a:p>
          <a:endParaRPr lang="es-EC"/>
        </a:p>
      </dgm:t>
    </dgm:pt>
    <dgm:pt modelId="{50C17F3E-DBD8-4C90-B041-22349B2A1173}" type="pres">
      <dgm:prSet presAssocID="{6D7CA524-FBC5-4D3C-9783-D4A9DF6D5BFC}" presName="sibTrans" presStyleCnt="0"/>
      <dgm:spPr/>
    </dgm:pt>
    <dgm:pt modelId="{832D36D2-7080-4B17-B7BF-A57B5D198CAB}" type="pres">
      <dgm:prSet presAssocID="{84504FCA-7860-4290-8B15-288E31C49C3C}" presName="node" presStyleLbl="node1" presStyleIdx="2" presStyleCnt="4">
        <dgm:presLayoutVars>
          <dgm:bulletEnabled val="1"/>
        </dgm:presLayoutVars>
      </dgm:prSet>
      <dgm:spPr/>
      <dgm:t>
        <a:bodyPr/>
        <a:lstStyle/>
        <a:p>
          <a:endParaRPr lang="es-EC"/>
        </a:p>
      </dgm:t>
    </dgm:pt>
    <dgm:pt modelId="{E342CFE4-E885-4350-A80C-8AF60ADAD4A5}" type="pres">
      <dgm:prSet presAssocID="{B7D53551-E342-4425-A5EB-F3A417174FCB}" presName="sibTrans" presStyleCnt="0"/>
      <dgm:spPr/>
    </dgm:pt>
    <dgm:pt modelId="{ABDAAD10-1F16-4E9C-93FD-E7E47E1C117B}" type="pres">
      <dgm:prSet presAssocID="{25F755CA-426F-441E-AB76-A26BC39E29BE}" presName="node" presStyleLbl="node1" presStyleIdx="3" presStyleCnt="4">
        <dgm:presLayoutVars>
          <dgm:bulletEnabled val="1"/>
        </dgm:presLayoutVars>
      </dgm:prSet>
      <dgm:spPr/>
      <dgm:t>
        <a:bodyPr/>
        <a:lstStyle/>
        <a:p>
          <a:endParaRPr lang="es-EC"/>
        </a:p>
      </dgm:t>
    </dgm:pt>
  </dgm:ptLst>
  <dgm:cxnLst>
    <dgm:cxn modelId="{55AC1C1C-FD70-4105-A882-78CC0D8D9799}" type="presOf" srcId="{789AA04A-7376-4BD4-8BB4-78E11838EDA1}" destId="{2A63D9EE-7DA0-4320-B6E9-6D689319DF89}" srcOrd="0" destOrd="0" presId="urn:microsoft.com/office/officeart/2005/8/layout/default"/>
    <dgm:cxn modelId="{A8E8DB96-D44F-4E71-AB25-9EFA204DCBC0}" srcId="{789AA04A-7376-4BD4-8BB4-78E11838EDA1}" destId="{25F755CA-426F-441E-AB76-A26BC39E29BE}" srcOrd="3" destOrd="0" parTransId="{843E783B-7EAC-4466-B9BA-09471D247A70}" sibTransId="{367A2A56-D68C-4D7A-87A5-14F10F55E42B}"/>
    <dgm:cxn modelId="{83699008-1D91-40CB-9D66-779CB51F135F}" type="presOf" srcId="{08FCAFDD-D123-4B18-8796-1DA50EAAE8E1}" destId="{77799396-930A-4D1E-AB99-532B94FF2B2F}" srcOrd="0" destOrd="0" presId="urn:microsoft.com/office/officeart/2005/8/layout/default"/>
    <dgm:cxn modelId="{A0BB50F9-4D7A-4B7B-AF2E-4F37D1CD1A56}" type="presOf" srcId="{84504FCA-7860-4290-8B15-288E31C49C3C}" destId="{832D36D2-7080-4B17-B7BF-A57B5D198CAB}" srcOrd="0" destOrd="0" presId="urn:microsoft.com/office/officeart/2005/8/layout/default"/>
    <dgm:cxn modelId="{5DE5C224-A584-4954-B177-CC31DF8887C3}" type="presOf" srcId="{B463C1F4-570F-4596-86E5-558622B2C821}" destId="{1EB996D6-C41D-4A8B-AA7C-93E33B732C51}" srcOrd="0" destOrd="0" presId="urn:microsoft.com/office/officeart/2005/8/layout/default"/>
    <dgm:cxn modelId="{DAA2FC19-B7AE-4DD2-A142-1E4DAF11EAB8}" srcId="{789AA04A-7376-4BD4-8BB4-78E11838EDA1}" destId="{84504FCA-7860-4290-8B15-288E31C49C3C}" srcOrd="2" destOrd="0" parTransId="{ED71CB9F-E9AD-4328-85D5-FF6F330078EE}" sibTransId="{B7D53551-E342-4425-A5EB-F3A417174FCB}"/>
    <dgm:cxn modelId="{688C8EBF-4063-4607-A06E-52963507EDBC}" srcId="{789AA04A-7376-4BD4-8BB4-78E11838EDA1}" destId="{08FCAFDD-D123-4B18-8796-1DA50EAAE8E1}" srcOrd="0" destOrd="0" parTransId="{473C8F44-EB9E-4B69-B954-55F57885C282}" sibTransId="{CCC28C87-58C6-4F04-A6C7-560A2FE9495A}"/>
    <dgm:cxn modelId="{3C68102F-774C-4851-AAB5-D2CC2F2B928D}" type="presOf" srcId="{25F755CA-426F-441E-AB76-A26BC39E29BE}" destId="{ABDAAD10-1F16-4E9C-93FD-E7E47E1C117B}" srcOrd="0" destOrd="0" presId="urn:microsoft.com/office/officeart/2005/8/layout/default"/>
    <dgm:cxn modelId="{9D7B5FCA-8C32-4892-A187-6C3FE8A26B22}" srcId="{789AA04A-7376-4BD4-8BB4-78E11838EDA1}" destId="{B463C1F4-570F-4596-86E5-558622B2C821}" srcOrd="1" destOrd="0" parTransId="{4138E402-189D-46E2-9B4A-F08551D46AA6}" sibTransId="{6D7CA524-FBC5-4D3C-9783-D4A9DF6D5BFC}"/>
    <dgm:cxn modelId="{C09CB630-6C5F-42EA-B749-09D0A768DDFA}" type="presParOf" srcId="{2A63D9EE-7DA0-4320-B6E9-6D689319DF89}" destId="{77799396-930A-4D1E-AB99-532B94FF2B2F}" srcOrd="0" destOrd="0" presId="urn:microsoft.com/office/officeart/2005/8/layout/default"/>
    <dgm:cxn modelId="{CCC931BD-E270-431D-99A3-F7EA1AA2DB5E}" type="presParOf" srcId="{2A63D9EE-7DA0-4320-B6E9-6D689319DF89}" destId="{6D152D35-FDB5-4BF0-B2D2-66717730689A}" srcOrd="1" destOrd="0" presId="urn:microsoft.com/office/officeart/2005/8/layout/default"/>
    <dgm:cxn modelId="{5698094C-E05F-40E0-A1A9-8DB36699B8D4}" type="presParOf" srcId="{2A63D9EE-7DA0-4320-B6E9-6D689319DF89}" destId="{1EB996D6-C41D-4A8B-AA7C-93E33B732C51}" srcOrd="2" destOrd="0" presId="urn:microsoft.com/office/officeart/2005/8/layout/default"/>
    <dgm:cxn modelId="{9CEB36BD-0AF6-4F96-B081-ECAAAAEE69AF}" type="presParOf" srcId="{2A63D9EE-7DA0-4320-B6E9-6D689319DF89}" destId="{50C17F3E-DBD8-4C90-B041-22349B2A1173}" srcOrd="3" destOrd="0" presId="urn:microsoft.com/office/officeart/2005/8/layout/default"/>
    <dgm:cxn modelId="{E60BE094-F9BF-4B11-90E7-ED45F9F3705D}" type="presParOf" srcId="{2A63D9EE-7DA0-4320-B6E9-6D689319DF89}" destId="{832D36D2-7080-4B17-B7BF-A57B5D198CAB}" srcOrd="4" destOrd="0" presId="urn:microsoft.com/office/officeart/2005/8/layout/default"/>
    <dgm:cxn modelId="{E5C779F5-8FE0-4705-ACF7-24650E767494}" type="presParOf" srcId="{2A63D9EE-7DA0-4320-B6E9-6D689319DF89}" destId="{E342CFE4-E885-4350-A80C-8AF60ADAD4A5}" srcOrd="5" destOrd="0" presId="urn:microsoft.com/office/officeart/2005/8/layout/default"/>
    <dgm:cxn modelId="{576903FA-A53F-4BBD-B25D-FC11BEF0E553}" type="presParOf" srcId="{2A63D9EE-7DA0-4320-B6E9-6D689319DF89}" destId="{ABDAAD10-1F16-4E9C-93FD-E7E47E1C117B}"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5D34C9-0936-4CA8-B1E8-C5ED43C41956}">
      <dsp:nvSpPr>
        <dsp:cNvPr id="0" name=""/>
        <dsp:cNvSpPr/>
      </dsp:nvSpPr>
      <dsp:spPr>
        <a:xfrm>
          <a:off x="0" y="342039"/>
          <a:ext cx="2700798" cy="2790805"/>
        </a:xfrm>
        <a:prstGeom prst="rect">
          <a:avLst/>
        </a:prstGeom>
        <a:solidFill>
          <a:srgbClr val="18509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EC" sz="1400" kern="1200" dirty="0"/>
            <a:t>Referéndum y Consulta Popular es un mecanismo de democracia directa.</a:t>
          </a:r>
        </a:p>
        <a:p>
          <a:pPr lvl="0" algn="ctr" defTabSz="622300">
            <a:lnSpc>
              <a:spcPct val="90000"/>
            </a:lnSpc>
            <a:spcBef>
              <a:spcPct val="0"/>
            </a:spcBef>
            <a:spcAft>
              <a:spcPct val="35000"/>
            </a:spcAft>
          </a:pPr>
          <a:r>
            <a:rPr lang="es-EC" sz="1400" b="1" kern="1200" dirty="0"/>
            <a:t>Pregunta No. 3: «</a:t>
          </a:r>
          <a:r>
            <a:rPr lang="es-EC" sz="1400" i="1" kern="1200" dirty="0"/>
            <a:t>¿Está usted de acuerdo […]  que el Consejo que asuma transitoriamente sus funciones tenga la potestad de evaluar el desempeño de las autoridades cuya designación le corresponde pudiendo, de ser el caso, anticipar la terminación de sus periodos de acuerdo con el Anexo 3?»</a:t>
          </a:r>
          <a:endParaRPr lang="es-EC" sz="1400" kern="1200" dirty="0"/>
        </a:p>
      </dsp:txBody>
      <dsp:txXfrm>
        <a:off x="0" y="342039"/>
        <a:ext cx="2700798" cy="2790805"/>
      </dsp:txXfrm>
    </dsp:sp>
    <dsp:sp modelId="{254AFFA5-6E04-4E2B-820A-899395992001}">
      <dsp:nvSpPr>
        <dsp:cNvPr id="0" name=""/>
        <dsp:cNvSpPr/>
      </dsp:nvSpPr>
      <dsp:spPr>
        <a:xfrm>
          <a:off x="2970878" y="342039"/>
          <a:ext cx="2700798" cy="2790805"/>
        </a:xfrm>
        <a:prstGeom prst="rect">
          <a:avLst/>
        </a:prstGeom>
        <a:solidFill>
          <a:srgbClr val="1C5DB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EC" sz="1400" b="1" kern="1200" dirty="0"/>
            <a:t>Anexo 3</a:t>
          </a:r>
          <a:r>
            <a:rPr lang="es-EC" sz="1400" kern="1200" dirty="0"/>
            <a:t>: «</a:t>
          </a:r>
          <a:r>
            <a:rPr lang="es-EC" sz="1400" i="1" kern="1200" dirty="0"/>
            <a:t>El Consejo en transición evaluará el desempeño de las autoridades designadas por el Consejo de Participación Ciudadana y Control Social cesado, en el plazo máximo de seis meses desde su instalación, pudiendo, de ser el caso, declarar la terminación anticipada de sus periodos, y si lo hiciere procederá inmediatamente a la convocatoria de los respectivos procesos de selección»</a:t>
          </a:r>
          <a:endParaRPr lang="es-EC" sz="1400" kern="1200" dirty="0"/>
        </a:p>
      </dsp:txBody>
      <dsp:txXfrm>
        <a:off x="2970878" y="342039"/>
        <a:ext cx="2700798" cy="2790805"/>
      </dsp:txXfrm>
    </dsp:sp>
    <dsp:sp modelId="{0EA2A2EF-64D7-4F20-AFF2-2096E99C948C}">
      <dsp:nvSpPr>
        <dsp:cNvPr id="0" name=""/>
        <dsp:cNvSpPr/>
      </dsp:nvSpPr>
      <dsp:spPr>
        <a:xfrm>
          <a:off x="5941756" y="342039"/>
          <a:ext cx="2700798" cy="2790805"/>
        </a:xfrm>
        <a:prstGeom prst="rect">
          <a:avLst/>
        </a:prstGeom>
        <a:solidFill>
          <a:srgbClr val="206BC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ts val="0"/>
            </a:spcAft>
          </a:pPr>
          <a:r>
            <a:rPr lang="es-EC" sz="1400" b="1" kern="1200" dirty="0"/>
            <a:t>Constitución de la República del Ecuador</a:t>
          </a:r>
        </a:p>
        <a:p>
          <a:pPr lvl="0" algn="ctr" defTabSz="622300">
            <a:lnSpc>
              <a:spcPct val="90000"/>
            </a:lnSpc>
            <a:spcBef>
              <a:spcPct val="0"/>
            </a:spcBef>
            <a:spcAft>
              <a:spcPts val="400"/>
            </a:spcAft>
          </a:pPr>
          <a:r>
            <a:rPr lang="es-EC" sz="1400" b="1" kern="1200" dirty="0"/>
            <a:t> (Art 106, </a:t>
          </a:r>
          <a:r>
            <a:rPr lang="es-EC" sz="1400" b="1" kern="1200" dirty="0" err="1"/>
            <a:t>ult</a:t>
          </a:r>
          <a:r>
            <a:rPr lang="es-EC" sz="1400" b="1" kern="1200" dirty="0"/>
            <a:t>. inc.)</a:t>
          </a:r>
        </a:p>
        <a:p>
          <a:pPr lvl="0" algn="ctr" defTabSz="622300">
            <a:lnSpc>
              <a:spcPct val="90000"/>
            </a:lnSpc>
            <a:spcBef>
              <a:spcPct val="0"/>
            </a:spcBef>
            <a:spcAft>
              <a:spcPct val="35000"/>
            </a:spcAft>
          </a:pPr>
          <a:r>
            <a:rPr lang="es-EC" sz="1400" kern="1200" dirty="0"/>
            <a:t>«El pronunciamiento popular será de obligatorio e inmediato cumplimiento»</a:t>
          </a:r>
        </a:p>
      </dsp:txBody>
      <dsp:txXfrm>
        <a:off x="5941756" y="342039"/>
        <a:ext cx="2700798" cy="27908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190C74-9E3D-4D90-9D7D-AF5C637B1C78}">
      <dsp:nvSpPr>
        <dsp:cNvPr id="0" name=""/>
        <dsp:cNvSpPr/>
      </dsp:nvSpPr>
      <dsp:spPr>
        <a:xfrm>
          <a:off x="1389566" y="1415431"/>
          <a:ext cx="1799074" cy="1556272"/>
        </a:xfrm>
        <a:prstGeom prst="hexagon">
          <a:avLst>
            <a:gd name="adj" fmla="val 28570"/>
            <a:gd name="vf" fmla="val 115470"/>
          </a:avLst>
        </a:prstGeom>
        <a:solidFill>
          <a:srgbClr val="18509A"/>
        </a:solidFill>
        <a:ln w="25400" cap="flat" cmpd="sng" algn="ctr">
          <a:solidFill>
            <a:srgbClr val="18509A"/>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EC" sz="1400" b="1" kern="1200" dirty="0">
              <a:solidFill>
                <a:schemeClr val="bg1"/>
              </a:solidFill>
            </a:rPr>
            <a:t>Para el diseño de los indicadores se abstrajeron elementos  de:</a:t>
          </a:r>
        </a:p>
      </dsp:txBody>
      <dsp:txXfrm>
        <a:off x="1687698" y="1673327"/>
        <a:ext cx="1202810" cy="1040480"/>
      </dsp:txXfrm>
    </dsp:sp>
    <dsp:sp modelId="{79FA3BE5-7EC0-479E-A74A-F2C7D0751F9D}">
      <dsp:nvSpPr>
        <dsp:cNvPr id="0" name=""/>
        <dsp:cNvSpPr/>
      </dsp:nvSpPr>
      <dsp:spPr>
        <a:xfrm>
          <a:off x="1303590" y="756706"/>
          <a:ext cx="678785" cy="584863"/>
        </a:xfrm>
        <a:prstGeom prst="hexagon">
          <a:avLst>
            <a:gd name="adj" fmla="val 28900"/>
            <a:gd name="vf" fmla="val 115470"/>
          </a:avLst>
        </a:prstGeom>
        <a:blipFill rotWithShape="0">
          <a:blip xmlns:r="http://schemas.openxmlformats.org/officeDocument/2006/relationships" r:embed="rId1"/>
          <a:stretch>
            <a:fillRect/>
          </a:stretch>
        </a:blipFill>
        <a:ln>
          <a:noFill/>
        </a:ln>
        <a:effectLst/>
      </dsp:spPr>
      <dsp:style>
        <a:lnRef idx="0">
          <a:scrgbClr r="0" g="0" b="0"/>
        </a:lnRef>
        <a:fillRef idx="1">
          <a:scrgbClr r="0" g="0" b="0"/>
        </a:fillRef>
        <a:effectRef idx="0">
          <a:scrgbClr r="0" g="0" b="0"/>
        </a:effectRef>
        <a:fontRef idx="minor"/>
      </dsp:style>
    </dsp:sp>
    <dsp:sp modelId="{9DE1A631-5E85-433D-BB50-1930CD1220B8}">
      <dsp:nvSpPr>
        <dsp:cNvPr id="0" name=""/>
        <dsp:cNvSpPr/>
      </dsp:nvSpPr>
      <dsp:spPr>
        <a:xfrm>
          <a:off x="1555287" y="0"/>
          <a:ext cx="1474329" cy="1275467"/>
        </a:xfrm>
        <a:prstGeom prst="hexagon">
          <a:avLst>
            <a:gd name="adj" fmla="val 28570"/>
            <a:gd name="vf" fmla="val 115470"/>
          </a:avLst>
        </a:prstGeom>
        <a:solidFill>
          <a:srgbClr val="B51143">
            <a:alpha val="83000"/>
          </a:srgbClr>
        </a:solidFill>
        <a:ln w="25400" cap="flat" cmpd="sng" algn="ctr">
          <a:solidFill>
            <a:srgbClr val="B51143"/>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s-EC" sz="1000" kern="1200" dirty="0">
              <a:solidFill>
                <a:schemeClr val="bg1"/>
              </a:solidFill>
            </a:rPr>
            <a:t>Instrumentos internacionales de DDHH</a:t>
          </a:r>
        </a:p>
      </dsp:txBody>
      <dsp:txXfrm>
        <a:off x="1799615" y="211372"/>
        <a:ext cx="985673" cy="852723"/>
      </dsp:txXfrm>
    </dsp:sp>
    <dsp:sp modelId="{E2F6962B-A93F-49A1-BC00-B39398695843}">
      <dsp:nvSpPr>
        <dsp:cNvPr id="0" name=""/>
        <dsp:cNvSpPr/>
      </dsp:nvSpPr>
      <dsp:spPr>
        <a:xfrm>
          <a:off x="3308328" y="1903359"/>
          <a:ext cx="678785" cy="584863"/>
        </a:xfrm>
        <a:prstGeom prst="hexagon">
          <a:avLst>
            <a:gd name="adj" fmla="val 28900"/>
            <a:gd name="vf" fmla="val 115470"/>
          </a:avLst>
        </a:prstGeom>
        <a:solidFill>
          <a:srgbClr val="BBBDBC"/>
        </a:solidFill>
        <a:ln>
          <a:noFill/>
        </a:ln>
        <a:effectLst/>
      </dsp:spPr>
      <dsp:style>
        <a:lnRef idx="0">
          <a:scrgbClr r="0" g="0" b="0"/>
        </a:lnRef>
        <a:fillRef idx="1">
          <a:scrgbClr r="0" g="0" b="0"/>
        </a:fillRef>
        <a:effectRef idx="0">
          <a:scrgbClr r="0" g="0" b="0"/>
        </a:effectRef>
        <a:fontRef idx="minor"/>
      </dsp:style>
    </dsp:sp>
    <dsp:sp modelId="{0BE48A5B-D7ED-4321-8223-F10CCEE4BEFE}">
      <dsp:nvSpPr>
        <dsp:cNvPr id="0" name=""/>
        <dsp:cNvSpPr/>
      </dsp:nvSpPr>
      <dsp:spPr>
        <a:xfrm>
          <a:off x="2907418" y="784498"/>
          <a:ext cx="1474329" cy="1275467"/>
        </a:xfrm>
        <a:prstGeom prst="hexagon">
          <a:avLst>
            <a:gd name="adj" fmla="val 28570"/>
            <a:gd name="vf" fmla="val 115470"/>
          </a:avLst>
        </a:prstGeom>
        <a:solidFill>
          <a:srgbClr val="B51143">
            <a:alpha val="83000"/>
          </a:srgbClr>
        </a:solidFill>
        <a:ln w="25400" cap="flat" cmpd="sng" algn="ctr">
          <a:solidFill>
            <a:srgbClr val="B51143"/>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s-EC" sz="1000" kern="1200" dirty="0">
              <a:solidFill>
                <a:schemeClr val="bg1"/>
              </a:solidFill>
            </a:rPr>
            <a:t>Convención de las Naciones Unidas contra la Corrupción</a:t>
          </a:r>
        </a:p>
      </dsp:txBody>
      <dsp:txXfrm>
        <a:off x="3151746" y="995870"/>
        <a:ext cx="985673" cy="852723"/>
      </dsp:txXfrm>
    </dsp:sp>
    <dsp:sp modelId="{24E8C2C0-7172-43AF-BE72-E24D9DD5C978}">
      <dsp:nvSpPr>
        <dsp:cNvPr id="0" name=""/>
        <dsp:cNvSpPr/>
      </dsp:nvSpPr>
      <dsp:spPr>
        <a:xfrm>
          <a:off x="2658644" y="3077962"/>
          <a:ext cx="678785" cy="584863"/>
        </a:xfrm>
        <a:prstGeom prst="hexagon">
          <a:avLst>
            <a:gd name="adj" fmla="val 28900"/>
            <a:gd name="vf" fmla="val 115470"/>
          </a:avLst>
        </a:prstGeom>
        <a:solidFill>
          <a:srgbClr val="BBBDBC"/>
        </a:solidFill>
        <a:ln>
          <a:noFill/>
        </a:ln>
        <a:effectLst/>
      </dsp:spPr>
      <dsp:style>
        <a:lnRef idx="0">
          <a:scrgbClr r="0" g="0" b="0"/>
        </a:lnRef>
        <a:fillRef idx="1">
          <a:scrgbClr r="0" g="0" b="0"/>
        </a:fillRef>
        <a:effectRef idx="0">
          <a:scrgbClr r="0" g="0" b="0"/>
        </a:effectRef>
        <a:fontRef idx="minor"/>
      </dsp:style>
    </dsp:sp>
    <dsp:sp modelId="{9B1FC1C5-3991-40B1-A2EE-5AC9D5473E58}">
      <dsp:nvSpPr>
        <dsp:cNvPr id="0" name=""/>
        <dsp:cNvSpPr/>
      </dsp:nvSpPr>
      <dsp:spPr>
        <a:xfrm>
          <a:off x="2907418" y="2326730"/>
          <a:ext cx="1474329" cy="1275467"/>
        </a:xfrm>
        <a:prstGeom prst="hexagon">
          <a:avLst>
            <a:gd name="adj" fmla="val 28570"/>
            <a:gd name="vf" fmla="val 115470"/>
          </a:avLst>
        </a:prstGeom>
        <a:solidFill>
          <a:srgbClr val="B51143">
            <a:alpha val="83000"/>
          </a:srgbClr>
        </a:solidFill>
        <a:ln w="25400" cap="flat" cmpd="sng" algn="ctr">
          <a:solidFill>
            <a:srgbClr val="B51143"/>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s-EC" sz="1000" kern="1200" dirty="0">
              <a:solidFill>
                <a:schemeClr val="bg1"/>
              </a:solidFill>
            </a:rPr>
            <a:t>Código de Ética Internacional de Conducta para Servidores Públicos de la ONU</a:t>
          </a:r>
        </a:p>
      </dsp:txBody>
      <dsp:txXfrm>
        <a:off x="3151746" y="2538102"/>
        <a:ext cx="985673" cy="852723"/>
      </dsp:txXfrm>
    </dsp:sp>
    <dsp:sp modelId="{700AA033-F018-4841-ABD7-534669E5CFB6}">
      <dsp:nvSpPr>
        <dsp:cNvPr id="0" name=""/>
        <dsp:cNvSpPr/>
      </dsp:nvSpPr>
      <dsp:spPr>
        <a:xfrm>
          <a:off x="1263727" y="3106711"/>
          <a:ext cx="678785" cy="584863"/>
        </a:xfrm>
        <a:prstGeom prst="hexagon">
          <a:avLst>
            <a:gd name="adj" fmla="val 28900"/>
            <a:gd name="vf" fmla="val 115470"/>
          </a:avLst>
        </a:prstGeom>
        <a:solidFill>
          <a:srgbClr val="BBBDBC"/>
        </a:solidFill>
        <a:ln>
          <a:noFill/>
        </a:ln>
        <a:effectLst/>
      </dsp:spPr>
      <dsp:style>
        <a:lnRef idx="0">
          <a:scrgbClr r="0" g="0" b="0"/>
        </a:lnRef>
        <a:fillRef idx="1">
          <a:scrgbClr r="0" g="0" b="0"/>
        </a:fillRef>
        <a:effectRef idx="0">
          <a:scrgbClr r="0" g="0" b="0"/>
        </a:effectRef>
        <a:fontRef idx="minor"/>
      </dsp:style>
    </dsp:sp>
    <dsp:sp modelId="{33998ED3-12D2-4D8A-9B70-9A35FDB96899}">
      <dsp:nvSpPr>
        <dsp:cNvPr id="0" name=""/>
        <dsp:cNvSpPr/>
      </dsp:nvSpPr>
      <dsp:spPr>
        <a:xfrm>
          <a:off x="1555287" y="3112106"/>
          <a:ext cx="1474329" cy="1275467"/>
        </a:xfrm>
        <a:prstGeom prst="hexagon">
          <a:avLst>
            <a:gd name="adj" fmla="val 28570"/>
            <a:gd name="vf" fmla="val 115470"/>
          </a:avLst>
        </a:prstGeom>
        <a:solidFill>
          <a:srgbClr val="B51143">
            <a:alpha val="83000"/>
          </a:srgbClr>
        </a:solidFill>
        <a:ln w="25400" cap="flat" cmpd="sng" algn="ctr">
          <a:solidFill>
            <a:srgbClr val="B51143"/>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s-EC" sz="1000" kern="1200" dirty="0">
              <a:solidFill>
                <a:schemeClr val="bg1"/>
              </a:solidFill>
            </a:rPr>
            <a:t>Observaciones de la ONUDD </a:t>
          </a:r>
        </a:p>
      </dsp:txBody>
      <dsp:txXfrm>
        <a:off x="1799615" y="3323478"/>
        <a:ext cx="985673" cy="852723"/>
      </dsp:txXfrm>
    </dsp:sp>
    <dsp:sp modelId="{038EAC77-4EA5-47A9-9E48-9675ECCE2821}">
      <dsp:nvSpPr>
        <dsp:cNvPr id="0" name=""/>
        <dsp:cNvSpPr/>
      </dsp:nvSpPr>
      <dsp:spPr>
        <a:xfrm>
          <a:off x="587745" y="1904461"/>
          <a:ext cx="678785" cy="584863"/>
        </a:xfrm>
        <a:prstGeom prst="hexagon">
          <a:avLst>
            <a:gd name="adj" fmla="val 28900"/>
            <a:gd name="vf" fmla="val 115470"/>
          </a:avLst>
        </a:prstGeom>
        <a:solidFill>
          <a:srgbClr val="BBBDBC"/>
        </a:solidFill>
        <a:ln>
          <a:noFill/>
        </a:ln>
        <a:effectLst/>
      </dsp:spPr>
      <dsp:style>
        <a:lnRef idx="0">
          <a:scrgbClr r="0" g="0" b="0"/>
        </a:lnRef>
        <a:fillRef idx="1">
          <a:scrgbClr r="0" g="0" b="0"/>
        </a:fillRef>
        <a:effectRef idx="0">
          <a:scrgbClr r="0" g="0" b="0"/>
        </a:effectRef>
        <a:fontRef idx="minor"/>
      </dsp:style>
    </dsp:sp>
    <dsp:sp modelId="{93D65354-809D-46E2-8F57-ADFE16D83E73}">
      <dsp:nvSpPr>
        <dsp:cNvPr id="0" name=""/>
        <dsp:cNvSpPr/>
      </dsp:nvSpPr>
      <dsp:spPr>
        <a:xfrm>
          <a:off x="196878" y="2327608"/>
          <a:ext cx="1474329" cy="1275467"/>
        </a:xfrm>
        <a:prstGeom prst="hexagon">
          <a:avLst>
            <a:gd name="adj" fmla="val 28570"/>
            <a:gd name="vf" fmla="val 115470"/>
          </a:avLst>
        </a:prstGeom>
        <a:solidFill>
          <a:srgbClr val="B51143">
            <a:alpha val="83000"/>
          </a:srgbClr>
        </a:solidFill>
        <a:ln w="25400" cap="flat" cmpd="sng" algn="ctr">
          <a:solidFill>
            <a:srgbClr val="B51143"/>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s-EC" sz="1000" kern="1200" dirty="0">
              <a:solidFill>
                <a:schemeClr val="bg1"/>
              </a:solidFill>
            </a:rPr>
            <a:t>Observaciones del PNUD</a:t>
          </a:r>
        </a:p>
      </dsp:txBody>
      <dsp:txXfrm>
        <a:off x="441206" y="2538980"/>
        <a:ext cx="985673" cy="852723"/>
      </dsp:txXfrm>
    </dsp:sp>
    <dsp:sp modelId="{137DEAB9-9252-40C6-9790-5FA5EAB69712}">
      <dsp:nvSpPr>
        <dsp:cNvPr id="0" name=""/>
        <dsp:cNvSpPr/>
      </dsp:nvSpPr>
      <dsp:spPr>
        <a:xfrm>
          <a:off x="196878" y="782743"/>
          <a:ext cx="1474329" cy="1275467"/>
        </a:xfrm>
        <a:prstGeom prst="hexagon">
          <a:avLst>
            <a:gd name="adj" fmla="val 28570"/>
            <a:gd name="vf" fmla="val 115470"/>
          </a:avLst>
        </a:prstGeom>
        <a:solidFill>
          <a:srgbClr val="B51143">
            <a:alpha val="83000"/>
          </a:srgbClr>
        </a:solidFill>
        <a:ln w="25400" cap="flat" cmpd="sng" algn="ctr">
          <a:solidFill>
            <a:srgbClr val="B51143"/>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s-EC" sz="1000" kern="1200" dirty="0">
              <a:solidFill>
                <a:schemeClr val="bg1"/>
              </a:solidFill>
            </a:rPr>
            <a:t>Ordenamiento normativo interno Especialmente Constitucionales</a:t>
          </a:r>
        </a:p>
      </dsp:txBody>
      <dsp:txXfrm>
        <a:off x="441206" y="994115"/>
        <a:ext cx="985673" cy="85272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799396-930A-4D1E-AB99-532B94FF2B2F}">
      <dsp:nvSpPr>
        <dsp:cNvPr id="0" name=""/>
        <dsp:cNvSpPr/>
      </dsp:nvSpPr>
      <dsp:spPr>
        <a:xfrm>
          <a:off x="637" y="174753"/>
          <a:ext cx="2485549" cy="1491329"/>
        </a:xfrm>
        <a:prstGeom prst="rect">
          <a:avLst/>
        </a:prstGeom>
        <a:solidFill>
          <a:schemeClr val="bg1"/>
        </a:solidFill>
        <a:ln w="25400" cap="flat" cmpd="sng" algn="ctr">
          <a:solidFill>
            <a:srgbClr val="B51143"/>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80000" tIns="180000" rIns="180000" bIns="180000" numCol="1" spcCol="1270" anchor="ctr" anchorCtr="0">
          <a:noAutofit/>
        </a:bodyPr>
        <a:lstStyle/>
        <a:p>
          <a:pPr lvl="0" algn="ctr" defTabSz="533400">
            <a:lnSpc>
              <a:spcPct val="90000"/>
            </a:lnSpc>
            <a:spcBef>
              <a:spcPct val="0"/>
            </a:spcBef>
            <a:spcAft>
              <a:spcPct val="35000"/>
            </a:spcAft>
          </a:pPr>
          <a:r>
            <a:rPr lang="es-EC" sz="1200" kern="1200" dirty="0">
              <a:solidFill>
                <a:schemeClr val="tx1"/>
              </a:solidFill>
            </a:rPr>
            <a:t>Deficiencias en la legislación o implementación de políticas públicas.</a:t>
          </a:r>
        </a:p>
      </dsp:txBody>
      <dsp:txXfrm>
        <a:off x="637" y="174753"/>
        <a:ext cx="2485549" cy="1491329"/>
      </dsp:txXfrm>
    </dsp:sp>
    <dsp:sp modelId="{1EB996D6-C41D-4A8B-AA7C-93E33B732C51}">
      <dsp:nvSpPr>
        <dsp:cNvPr id="0" name=""/>
        <dsp:cNvSpPr/>
      </dsp:nvSpPr>
      <dsp:spPr>
        <a:xfrm>
          <a:off x="2734741" y="174753"/>
          <a:ext cx="2485549" cy="1491329"/>
        </a:xfrm>
        <a:prstGeom prst="rect">
          <a:avLst/>
        </a:prstGeom>
        <a:solidFill>
          <a:schemeClr val="bg1"/>
        </a:solidFill>
        <a:ln w="25400" cap="flat" cmpd="sng" algn="ctr">
          <a:solidFill>
            <a:srgbClr val="B51143"/>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80000" tIns="180000" rIns="180000" bIns="180000" numCol="1" spcCol="1270" anchor="ctr" anchorCtr="0">
          <a:noAutofit/>
        </a:bodyPr>
        <a:lstStyle/>
        <a:p>
          <a:pPr lvl="0" algn="ctr" defTabSz="533400">
            <a:lnSpc>
              <a:spcPct val="90000"/>
            </a:lnSpc>
            <a:spcBef>
              <a:spcPct val="0"/>
            </a:spcBef>
            <a:spcAft>
              <a:spcPct val="35000"/>
            </a:spcAft>
          </a:pPr>
          <a:r>
            <a:rPr lang="es-EC" sz="1200" kern="1200" dirty="0">
              <a:solidFill>
                <a:schemeClr val="tx1"/>
              </a:solidFill>
            </a:rPr>
            <a:t>Deficiencias no solo de </a:t>
          </a:r>
          <a:r>
            <a:rPr lang="es-EC" sz="1200" kern="1200" dirty="0" smtClean="0">
              <a:solidFill>
                <a:schemeClr val="tx1"/>
              </a:solidFill>
            </a:rPr>
            <a:t>las autoridades, </a:t>
          </a:r>
          <a:r>
            <a:rPr lang="es-EC" sz="1200" kern="1200" dirty="0">
              <a:solidFill>
                <a:schemeClr val="tx1"/>
              </a:solidFill>
            </a:rPr>
            <a:t>sino también de la estructura legal y práctica de su cargo.</a:t>
          </a:r>
        </a:p>
      </dsp:txBody>
      <dsp:txXfrm>
        <a:off x="2734741" y="174753"/>
        <a:ext cx="2485549" cy="1491329"/>
      </dsp:txXfrm>
    </dsp:sp>
    <dsp:sp modelId="{832D36D2-7080-4B17-B7BF-A57B5D198CAB}">
      <dsp:nvSpPr>
        <dsp:cNvPr id="0" name=""/>
        <dsp:cNvSpPr/>
      </dsp:nvSpPr>
      <dsp:spPr>
        <a:xfrm>
          <a:off x="637" y="1914637"/>
          <a:ext cx="2485549" cy="1491329"/>
        </a:xfrm>
        <a:prstGeom prst="rect">
          <a:avLst/>
        </a:prstGeom>
        <a:solidFill>
          <a:schemeClr val="bg1"/>
        </a:solidFill>
        <a:ln w="25400" cap="flat" cmpd="sng" algn="ctr">
          <a:solidFill>
            <a:srgbClr val="B51143"/>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80000" tIns="180000" rIns="180000" bIns="180000" numCol="1" spcCol="1270" anchor="ctr" anchorCtr="0">
          <a:noAutofit/>
        </a:bodyPr>
        <a:lstStyle/>
        <a:p>
          <a:pPr lvl="0" algn="ctr" defTabSz="533400">
            <a:lnSpc>
              <a:spcPct val="90000"/>
            </a:lnSpc>
            <a:spcBef>
              <a:spcPct val="0"/>
            </a:spcBef>
            <a:spcAft>
              <a:spcPct val="35000"/>
            </a:spcAft>
          </a:pPr>
          <a:r>
            <a:rPr lang="es-EC" sz="1200" kern="1200" dirty="0">
              <a:solidFill>
                <a:schemeClr val="tx1"/>
              </a:solidFill>
            </a:rPr>
            <a:t>Renuencia de las autoridades estatales a rendir cuentas.</a:t>
          </a:r>
        </a:p>
      </dsp:txBody>
      <dsp:txXfrm>
        <a:off x="637" y="1914637"/>
        <a:ext cx="2485549" cy="1491329"/>
      </dsp:txXfrm>
    </dsp:sp>
    <dsp:sp modelId="{ABDAAD10-1F16-4E9C-93FD-E7E47E1C117B}">
      <dsp:nvSpPr>
        <dsp:cNvPr id="0" name=""/>
        <dsp:cNvSpPr/>
      </dsp:nvSpPr>
      <dsp:spPr>
        <a:xfrm>
          <a:off x="2734741" y="1914637"/>
          <a:ext cx="2485549" cy="1491329"/>
        </a:xfrm>
        <a:prstGeom prst="rect">
          <a:avLst/>
        </a:prstGeom>
        <a:solidFill>
          <a:schemeClr val="bg1"/>
        </a:solidFill>
        <a:ln w="25400" cap="flat" cmpd="sng" algn="ctr">
          <a:solidFill>
            <a:srgbClr val="B51143"/>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80000" tIns="180000" rIns="180000" bIns="180000" numCol="1" spcCol="1270" anchor="ctr" anchorCtr="0">
          <a:noAutofit/>
        </a:bodyPr>
        <a:lstStyle/>
        <a:p>
          <a:pPr lvl="0" algn="ctr" defTabSz="533400">
            <a:lnSpc>
              <a:spcPct val="90000"/>
            </a:lnSpc>
            <a:spcBef>
              <a:spcPct val="0"/>
            </a:spcBef>
            <a:spcAft>
              <a:spcPct val="35000"/>
            </a:spcAft>
          </a:pPr>
          <a:r>
            <a:rPr lang="es-EC" sz="1200" kern="1200" dirty="0">
              <a:solidFill>
                <a:schemeClr val="tx1"/>
              </a:solidFill>
            </a:rPr>
            <a:t>La estructura de algunos indicadores deben ser mejorados para optimizar su aplicación.</a:t>
          </a:r>
        </a:p>
      </dsp:txBody>
      <dsp:txXfrm>
        <a:off x="2734741" y="1914637"/>
        <a:ext cx="2485549" cy="149132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1/layout/HexagonRadial">
  <dgm:title val="Hexágonos radiales"/>
  <dgm:desc val="Se usa para mostrar un proceso secuencial  relacionado con un tema o una idea centrales. Limitado a seis formas de Nivel 2. Funciona mejor con poco texto No aparece el texto sin utilizar, pero queda disponible si cambia entre diseño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C"/>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2B933C-4617-43F2-9F91-667F1E60AF79}" type="datetimeFigureOut">
              <a:rPr lang="es-EC" smtClean="0"/>
              <a:t>03/10/2018</a:t>
            </a:fld>
            <a:endParaRPr lang="es-EC"/>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C"/>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C"/>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E897B3-0822-447C-A0CC-EC76D5B4E539}" type="slidenum">
              <a:rPr lang="es-EC" smtClean="0"/>
              <a:t>‹Nº›</a:t>
            </a:fld>
            <a:endParaRPr lang="es-EC"/>
          </a:p>
        </p:txBody>
      </p:sp>
    </p:spTree>
    <p:extLst>
      <p:ext uri="{BB962C8B-B14F-4D97-AF65-F5344CB8AC3E}">
        <p14:creationId xmlns:p14="http://schemas.microsoft.com/office/powerpoint/2010/main" val="3826481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_tradnl"/>
              <a:t>Click to edit Master title style</a:t>
            </a:r>
            <a:endParaRPr lang="es-EC"/>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a:t>Click to edit Master subtitle style</a:t>
            </a:r>
            <a:endParaRPr lang="es-EC"/>
          </a:p>
        </p:txBody>
      </p:sp>
      <p:sp>
        <p:nvSpPr>
          <p:cNvPr id="4" name="3 Marcador de fecha"/>
          <p:cNvSpPr>
            <a:spLocks noGrp="1"/>
          </p:cNvSpPr>
          <p:nvPr>
            <p:ph type="dt" sz="half" idx="10"/>
          </p:nvPr>
        </p:nvSpPr>
        <p:spPr/>
        <p:txBody>
          <a:bodyPr/>
          <a:lstStyle/>
          <a:p>
            <a:fld id="{1531483A-B477-4FC1-A83D-3E7FCF04B49C}" type="datetimeFigureOut">
              <a:rPr lang="es-EC" smtClean="0"/>
              <a:t>03/10/2018</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7116440A-627B-4959-ABEB-3F3CB6D6FB49}" type="slidenum">
              <a:rPr lang="es-EC" smtClean="0"/>
              <a:t>‹Nº›</a:t>
            </a:fld>
            <a:endParaRPr lang="es-EC"/>
          </a:p>
        </p:txBody>
      </p:sp>
      <p:pic>
        <p:nvPicPr>
          <p:cNvPr id="7" name="Picture 5" descr="PRESENTACION-CPCCS-T.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428258"/>
            <a:ext cx="9144000" cy="2212848"/>
          </a:xfrm>
          <a:prstGeom prst="rect">
            <a:avLst/>
          </a:prstGeom>
        </p:spPr>
      </p:pic>
    </p:spTree>
    <p:extLst>
      <p:ext uri="{BB962C8B-B14F-4D97-AF65-F5344CB8AC3E}">
        <p14:creationId xmlns:p14="http://schemas.microsoft.com/office/powerpoint/2010/main" val="1049847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Picture 4" descr="Sin-título-6.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05833" y="-42106"/>
            <a:ext cx="9249833" cy="6900106"/>
          </a:xfrm>
          <a:prstGeom prst="rect">
            <a:avLst/>
          </a:prstGeom>
        </p:spPr>
      </p:pic>
      <p:sp>
        <p:nvSpPr>
          <p:cNvPr id="2" name="1 Título"/>
          <p:cNvSpPr>
            <a:spLocks noGrp="1"/>
          </p:cNvSpPr>
          <p:nvPr>
            <p:ph type="title"/>
          </p:nvPr>
        </p:nvSpPr>
        <p:spPr/>
        <p:txBody>
          <a:bodyPr/>
          <a:lstStyle/>
          <a:p>
            <a:r>
              <a:rPr lang="es-ES_tradnl"/>
              <a:t>Click to edit Master title style</a:t>
            </a:r>
            <a:endParaRPr lang="es-EC"/>
          </a:p>
        </p:txBody>
      </p:sp>
      <p:sp>
        <p:nvSpPr>
          <p:cNvPr id="3" name="2 Marcador de texto vertical"/>
          <p:cNvSpPr>
            <a:spLocks noGrp="1"/>
          </p:cNvSpPr>
          <p:nvPr>
            <p:ph type="body" orient="vert" idx="1"/>
          </p:nvPr>
        </p:nvSpPr>
        <p:spPr/>
        <p:txBody>
          <a:bodyPr vert="eaVert"/>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s-EC"/>
          </a:p>
        </p:txBody>
      </p:sp>
      <p:sp>
        <p:nvSpPr>
          <p:cNvPr id="4" name="3 Marcador de fecha"/>
          <p:cNvSpPr>
            <a:spLocks noGrp="1"/>
          </p:cNvSpPr>
          <p:nvPr>
            <p:ph type="dt" sz="half" idx="10"/>
          </p:nvPr>
        </p:nvSpPr>
        <p:spPr/>
        <p:txBody>
          <a:bodyPr/>
          <a:lstStyle/>
          <a:p>
            <a:fld id="{1531483A-B477-4FC1-A83D-3E7FCF04B49C}" type="datetimeFigureOut">
              <a:rPr lang="es-EC" smtClean="0"/>
              <a:t>03/10/2018</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7116440A-627B-4959-ABEB-3F3CB6D6FB49}" type="slidenum">
              <a:rPr lang="es-EC" smtClean="0"/>
              <a:t>‹Nº›</a:t>
            </a:fld>
            <a:endParaRPr lang="es-EC"/>
          </a:p>
        </p:txBody>
      </p:sp>
    </p:spTree>
    <p:extLst>
      <p:ext uri="{BB962C8B-B14F-4D97-AF65-F5344CB8AC3E}">
        <p14:creationId xmlns:p14="http://schemas.microsoft.com/office/powerpoint/2010/main" val="429410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7" name="Picture 4" descr="Sin-título-6.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05833" y="-42106"/>
            <a:ext cx="9249833" cy="6900106"/>
          </a:xfrm>
          <a:prstGeom prst="rect">
            <a:avLst/>
          </a:prstGeom>
        </p:spPr>
      </p:pic>
      <p:sp>
        <p:nvSpPr>
          <p:cNvPr id="2" name="1 Título vertical"/>
          <p:cNvSpPr>
            <a:spLocks noGrp="1"/>
          </p:cNvSpPr>
          <p:nvPr>
            <p:ph type="title" orient="vert"/>
          </p:nvPr>
        </p:nvSpPr>
        <p:spPr>
          <a:xfrm>
            <a:off x="6629400" y="274638"/>
            <a:ext cx="2057400" cy="5851525"/>
          </a:xfrm>
        </p:spPr>
        <p:txBody>
          <a:bodyPr vert="eaVert"/>
          <a:lstStyle/>
          <a:p>
            <a:r>
              <a:rPr lang="es-ES_tradnl"/>
              <a:t>Click to edit Master title style</a:t>
            </a:r>
            <a:endParaRPr lang="es-EC"/>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s-EC"/>
          </a:p>
        </p:txBody>
      </p:sp>
      <p:sp>
        <p:nvSpPr>
          <p:cNvPr id="4" name="3 Marcador de fecha"/>
          <p:cNvSpPr>
            <a:spLocks noGrp="1"/>
          </p:cNvSpPr>
          <p:nvPr>
            <p:ph type="dt" sz="half" idx="10"/>
          </p:nvPr>
        </p:nvSpPr>
        <p:spPr/>
        <p:txBody>
          <a:bodyPr/>
          <a:lstStyle/>
          <a:p>
            <a:fld id="{1531483A-B477-4FC1-A83D-3E7FCF04B49C}" type="datetimeFigureOut">
              <a:rPr lang="es-EC" smtClean="0"/>
              <a:t>03/10/2018</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7116440A-627B-4959-ABEB-3F3CB6D6FB49}" type="slidenum">
              <a:rPr lang="es-EC" smtClean="0"/>
              <a:t>‹Nº›</a:t>
            </a:fld>
            <a:endParaRPr lang="es-EC"/>
          </a:p>
        </p:txBody>
      </p:sp>
    </p:spTree>
    <p:extLst>
      <p:ext uri="{BB962C8B-B14F-4D97-AF65-F5344CB8AC3E}">
        <p14:creationId xmlns:p14="http://schemas.microsoft.com/office/powerpoint/2010/main" val="3828238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7" name="Picture 4" descr="Sin-título-6.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05833" y="-42106"/>
            <a:ext cx="9249833" cy="6900106"/>
          </a:xfrm>
          <a:prstGeom prst="rect">
            <a:avLst/>
          </a:prstGeom>
        </p:spPr>
      </p:pic>
      <p:sp>
        <p:nvSpPr>
          <p:cNvPr id="2" name="1 Título"/>
          <p:cNvSpPr>
            <a:spLocks noGrp="1"/>
          </p:cNvSpPr>
          <p:nvPr>
            <p:ph type="title"/>
          </p:nvPr>
        </p:nvSpPr>
        <p:spPr/>
        <p:txBody>
          <a:bodyPr/>
          <a:lstStyle/>
          <a:p>
            <a:r>
              <a:rPr lang="es-ES_tradnl"/>
              <a:t>Click to edit Master title style</a:t>
            </a:r>
            <a:endParaRPr lang="es-EC"/>
          </a:p>
        </p:txBody>
      </p:sp>
      <p:sp>
        <p:nvSpPr>
          <p:cNvPr id="3" name="2 Marcador de contenido"/>
          <p:cNvSpPr>
            <a:spLocks noGrp="1"/>
          </p:cNvSpPr>
          <p:nvPr>
            <p:ph idx="1"/>
          </p:nvPr>
        </p:nvSpPr>
        <p:spPr/>
        <p:txBody>
          <a:body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s-EC"/>
          </a:p>
        </p:txBody>
      </p:sp>
      <p:sp>
        <p:nvSpPr>
          <p:cNvPr id="4" name="3 Marcador de fecha"/>
          <p:cNvSpPr>
            <a:spLocks noGrp="1"/>
          </p:cNvSpPr>
          <p:nvPr>
            <p:ph type="dt" sz="half" idx="10"/>
          </p:nvPr>
        </p:nvSpPr>
        <p:spPr/>
        <p:txBody>
          <a:bodyPr/>
          <a:lstStyle/>
          <a:p>
            <a:fld id="{1531483A-B477-4FC1-A83D-3E7FCF04B49C}" type="datetimeFigureOut">
              <a:rPr lang="es-EC" smtClean="0"/>
              <a:t>03/10/2018</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7116440A-627B-4959-ABEB-3F3CB6D6FB49}" type="slidenum">
              <a:rPr lang="es-EC" smtClean="0"/>
              <a:t>‹Nº›</a:t>
            </a:fld>
            <a:endParaRPr lang="es-EC"/>
          </a:p>
        </p:txBody>
      </p:sp>
    </p:spTree>
    <p:extLst>
      <p:ext uri="{BB962C8B-B14F-4D97-AF65-F5344CB8AC3E}">
        <p14:creationId xmlns:p14="http://schemas.microsoft.com/office/powerpoint/2010/main" val="2287115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7" name="Picture 4" descr="Sin-título-6.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05833" y="-42106"/>
            <a:ext cx="9249833" cy="6900106"/>
          </a:xfrm>
          <a:prstGeom prst="rect">
            <a:avLst/>
          </a:prstGeom>
        </p:spPr>
      </p:pic>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_tradnl"/>
              <a:t>Click to edit Master title style</a:t>
            </a:r>
            <a:endParaRPr lang="es-EC"/>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a:t>Click to edit Master text styles</a:t>
            </a:r>
          </a:p>
        </p:txBody>
      </p:sp>
      <p:sp>
        <p:nvSpPr>
          <p:cNvPr id="4" name="3 Marcador de fecha"/>
          <p:cNvSpPr>
            <a:spLocks noGrp="1"/>
          </p:cNvSpPr>
          <p:nvPr>
            <p:ph type="dt" sz="half" idx="10"/>
          </p:nvPr>
        </p:nvSpPr>
        <p:spPr/>
        <p:txBody>
          <a:bodyPr/>
          <a:lstStyle/>
          <a:p>
            <a:fld id="{1531483A-B477-4FC1-A83D-3E7FCF04B49C}" type="datetimeFigureOut">
              <a:rPr lang="es-EC" smtClean="0"/>
              <a:t>03/10/2018</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7116440A-627B-4959-ABEB-3F3CB6D6FB49}" type="slidenum">
              <a:rPr lang="es-EC" smtClean="0"/>
              <a:t>‹Nº›</a:t>
            </a:fld>
            <a:endParaRPr lang="es-EC"/>
          </a:p>
        </p:txBody>
      </p:sp>
    </p:spTree>
    <p:extLst>
      <p:ext uri="{BB962C8B-B14F-4D97-AF65-F5344CB8AC3E}">
        <p14:creationId xmlns:p14="http://schemas.microsoft.com/office/powerpoint/2010/main" val="3151740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8" name="Picture 4" descr="Sin-título-6.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05833" y="-42106"/>
            <a:ext cx="9249833" cy="6900106"/>
          </a:xfrm>
          <a:prstGeom prst="rect">
            <a:avLst/>
          </a:prstGeom>
        </p:spPr>
      </p:pic>
      <p:sp>
        <p:nvSpPr>
          <p:cNvPr id="2" name="1 Título"/>
          <p:cNvSpPr>
            <a:spLocks noGrp="1"/>
          </p:cNvSpPr>
          <p:nvPr>
            <p:ph type="title"/>
          </p:nvPr>
        </p:nvSpPr>
        <p:spPr/>
        <p:txBody>
          <a:bodyPr/>
          <a:lstStyle/>
          <a:p>
            <a:r>
              <a:rPr lang="es-ES_tradnl"/>
              <a:t>Click to edit Master title style</a:t>
            </a:r>
            <a:endParaRPr lang="es-EC"/>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s-EC"/>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s-EC"/>
          </a:p>
        </p:txBody>
      </p:sp>
      <p:sp>
        <p:nvSpPr>
          <p:cNvPr id="5" name="4 Marcador de fecha"/>
          <p:cNvSpPr>
            <a:spLocks noGrp="1"/>
          </p:cNvSpPr>
          <p:nvPr>
            <p:ph type="dt" sz="half" idx="10"/>
          </p:nvPr>
        </p:nvSpPr>
        <p:spPr/>
        <p:txBody>
          <a:bodyPr/>
          <a:lstStyle/>
          <a:p>
            <a:fld id="{1531483A-B477-4FC1-A83D-3E7FCF04B49C}" type="datetimeFigureOut">
              <a:rPr lang="es-EC" smtClean="0"/>
              <a:t>03/10/2018</a:t>
            </a:fld>
            <a:endParaRPr lang="es-EC"/>
          </a:p>
        </p:txBody>
      </p:sp>
      <p:sp>
        <p:nvSpPr>
          <p:cNvPr id="6" name="5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p:txBody>
          <a:bodyPr/>
          <a:lstStyle/>
          <a:p>
            <a:fld id="{7116440A-627B-4959-ABEB-3F3CB6D6FB49}" type="slidenum">
              <a:rPr lang="es-EC" smtClean="0"/>
              <a:t>‹Nº›</a:t>
            </a:fld>
            <a:endParaRPr lang="es-EC"/>
          </a:p>
        </p:txBody>
      </p:sp>
    </p:spTree>
    <p:extLst>
      <p:ext uri="{BB962C8B-B14F-4D97-AF65-F5344CB8AC3E}">
        <p14:creationId xmlns:p14="http://schemas.microsoft.com/office/powerpoint/2010/main" val="629225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0" name="Picture 4" descr="Sin-título-6.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05833" y="-42106"/>
            <a:ext cx="9249833" cy="6900106"/>
          </a:xfrm>
          <a:prstGeom prst="rect">
            <a:avLst/>
          </a:prstGeom>
        </p:spPr>
      </p:pic>
      <p:sp>
        <p:nvSpPr>
          <p:cNvPr id="2" name="1 Título"/>
          <p:cNvSpPr>
            <a:spLocks noGrp="1"/>
          </p:cNvSpPr>
          <p:nvPr>
            <p:ph type="title"/>
          </p:nvPr>
        </p:nvSpPr>
        <p:spPr/>
        <p:txBody>
          <a:bodyPr/>
          <a:lstStyle>
            <a:lvl1pPr>
              <a:defRPr/>
            </a:lvl1pPr>
          </a:lstStyle>
          <a:p>
            <a:r>
              <a:rPr lang="es-ES_tradnl"/>
              <a:t>Click to edit Master title style</a:t>
            </a:r>
            <a:endParaRPr lang="es-EC"/>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Click to edit Master text styles</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s-EC"/>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Click to edit Master text styles</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s-EC"/>
          </a:p>
        </p:txBody>
      </p:sp>
      <p:sp>
        <p:nvSpPr>
          <p:cNvPr id="7" name="6 Marcador de fecha"/>
          <p:cNvSpPr>
            <a:spLocks noGrp="1"/>
          </p:cNvSpPr>
          <p:nvPr>
            <p:ph type="dt" sz="half" idx="10"/>
          </p:nvPr>
        </p:nvSpPr>
        <p:spPr/>
        <p:txBody>
          <a:bodyPr/>
          <a:lstStyle/>
          <a:p>
            <a:fld id="{1531483A-B477-4FC1-A83D-3E7FCF04B49C}" type="datetimeFigureOut">
              <a:rPr lang="es-EC" smtClean="0"/>
              <a:t>03/10/2018</a:t>
            </a:fld>
            <a:endParaRPr lang="es-EC"/>
          </a:p>
        </p:txBody>
      </p:sp>
      <p:sp>
        <p:nvSpPr>
          <p:cNvPr id="8" name="7 Marcador de pie de página"/>
          <p:cNvSpPr>
            <a:spLocks noGrp="1"/>
          </p:cNvSpPr>
          <p:nvPr>
            <p:ph type="ftr" sz="quarter" idx="11"/>
          </p:nvPr>
        </p:nvSpPr>
        <p:spPr/>
        <p:txBody>
          <a:bodyPr/>
          <a:lstStyle/>
          <a:p>
            <a:endParaRPr lang="es-EC"/>
          </a:p>
        </p:txBody>
      </p:sp>
      <p:sp>
        <p:nvSpPr>
          <p:cNvPr id="9" name="8 Marcador de número de diapositiva"/>
          <p:cNvSpPr>
            <a:spLocks noGrp="1"/>
          </p:cNvSpPr>
          <p:nvPr>
            <p:ph type="sldNum" sz="quarter" idx="12"/>
          </p:nvPr>
        </p:nvSpPr>
        <p:spPr/>
        <p:txBody>
          <a:bodyPr/>
          <a:lstStyle/>
          <a:p>
            <a:fld id="{7116440A-627B-4959-ABEB-3F3CB6D6FB49}" type="slidenum">
              <a:rPr lang="es-EC" smtClean="0"/>
              <a:t>‹Nº›</a:t>
            </a:fld>
            <a:endParaRPr lang="es-EC"/>
          </a:p>
        </p:txBody>
      </p:sp>
    </p:spTree>
    <p:extLst>
      <p:ext uri="{BB962C8B-B14F-4D97-AF65-F5344CB8AC3E}">
        <p14:creationId xmlns:p14="http://schemas.microsoft.com/office/powerpoint/2010/main" val="1485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pic>
        <p:nvPicPr>
          <p:cNvPr id="6" name="Picture 4" descr="Sin-título-6.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05833" y="-42106"/>
            <a:ext cx="9249833" cy="6900106"/>
          </a:xfrm>
          <a:prstGeom prst="rect">
            <a:avLst/>
          </a:prstGeom>
        </p:spPr>
      </p:pic>
      <p:sp>
        <p:nvSpPr>
          <p:cNvPr id="2" name="1 Título"/>
          <p:cNvSpPr>
            <a:spLocks noGrp="1"/>
          </p:cNvSpPr>
          <p:nvPr>
            <p:ph type="title"/>
          </p:nvPr>
        </p:nvSpPr>
        <p:spPr/>
        <p:txBody>
          <a:bodyPr/>
          <a:lstStyle/>
          <a:p>
            <a:r>
              <a:rPr lang="es-ES_tradnl"/>
              <a:t>Click to edit Master title style</a:t>
            </a:r>
            <a:endParaRPr lang="es-EC"/>
          </a:p>
        </p:txBody>
      </p:sp>
      <p:sp>
        <p:nvSpPr>
          <p:cNvPr id="3" name="2 Marcador de fecha"/>
          <p:cNvSpPr>
            <a:spLocks noGrp="1"/>
          </p:cNvSpPr>
          <p:nvPr>
            <p:ph type="dt" sz="half" idx="10"/>
          </p:nvPr>
        </p:nvSpPr>
        <p:spPr/>
        <p:txBody>
          <a:bodyPr/>
          <a:lstStyle/>
          <a:p>
            <a:fld id="{1531483A-B477-4FC1-A83D-3E7FCF04B49C}" type="datetimeFigureOut">
              <a:rPr lang="es-EC" smtClean="0"/>
              <a:t>03/10/2018</a:t>
            </a:fld>
            <a:endParaRPr lang="es-EC"/>
          </a:p>
        </p:txBody>
      </p:sp>
      <p:sp>
        <p:nvSpPr>
          <p:cNvPr id="4" name="3 Marcador de pie de página"/>
          <p:cNvSpPr>
            <a:spLocks noGrp="1"/>
          </p:cNvSpPr>
          <p:nvPr>
            <p:ph type="ftr" sz="quarter" idx="11"/>
          </p:nvPr>
        </p:nvSpPr>
        <p:spPr/>
        <p:txBody>
          <a:bodyPr/>
          <a:lstStyle/>
          <a:p>
            <a:endParaRPr lang="es-EC"/>
          </a:p>
        </p:txBody>
      </p:sp>
      <p:sp>
        <p:nvSpPr>
          <p:cNvPr id="5" name="4 Marcador de número de diapositiva"/>
          <p:cNvSpPr>
            <a:spLocks noGrp="1"/>
          </p:cNvSpPr>
          <p:nvPr>
            <p:ph type="sldNum" sz="quarter" idx="12"/>
          </p:nvPr>
        </p:nvSpPr>
        <p:spPr/>
        <p:txBody>
          <a:bodyPr/>
          <a:lstStyle/>
          <a:p>
            <a:fld id="{7116440A-627B-4959-ABEB-3F3CB6D6FB49}" type="slidenum">
              <a:rPr lang="es-EC" smtClean="0"/>
              <a:t>‹Nº›</a:t>
            </a:fld>
            <a:endParaRPr lang="es-EC"/>
          </a:p>
        </p:txBody>
      </p:sp>
    </p:spTree>
    <p:extLst>
      <p:ext uri="{BB962C8B-B14F-4D97-AF65-F5344CB8AC3E}">
        <p14:creationId xmlns:p14="http://schemas.microsoft.com/office/powerpoint/2010/main" val="753510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Picture 4" descr="Sin-título-6.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05833" y="-42106"/>
            <a:ext cx="9249833" cy="6900106"/>
          </a:xfrm>
          <a:prstGeom prst="rect">
            <a:avLst/>
          </a:prstGeom>
        </p:spPr>
      </p:pic>
      <p:sp>
        <p:nvSpPr>
          <p:cNvPr id="2" name="1 Marcador de fecha"/>
          <p:cNvSpPr>
            <a:spLocks noGrp="1"/>
          </p:cNvSpPr>
          <p:nvPr>
            <p:ph type="dt" sz="half" idx="10"/>
          </p:nvPr>
        </p:nvSpPr>
        <p:spPr/>
        <p:txBody>
          <a:bodyPr/>
          <a:lstStyle/>
          <a:p>
            <a:fld id="{1531483A-B477-4FC1-A83D-3E7FCF04B49C}" type="datetimeFigureOut">
              <a:rPr lang="es-EC" smtClean="0"/>
              <a:t>03/10/2018</a:t>
            </a:fld>
            <a:endParaRPr lang="es-EC"/>
          </a:p>
        </p:txBody>
      </p:sp>
      <p:sp>
        <p:nvSpPr>
          <p:cNvPr id="3" name="2 Marcador de pie de página"/>
          <p:cNvSpPr>
            <a:spLocks noGrp="1"/>
          </p:cNvSpPr>
          <p:nvPr>
            <p:ph type="ftr" sz="quarter" idx="11"/>
          </p:nvPr>
        </p:nvSpPr>
        <p:spPr/>
        <p:txBody>
          <a:bodyPr/>
          <a:lstStyle/>
          <a:p>
            <a:endParaRPr lang="es-EC"/>
          </a:p>
        </p:txBody>
      </p:sp>
      <p:sp>
        <p:nvSpPr>
          <p:cNvPr id="4" name="3 Marcador de número de diapositiva"/>
          <p:cNvSpPr>
            <a:spLocks noGrp="1"/>
          </p:cNvSpPr>
          <p:nvPr>
            <p:ph type="sldNum" sz="quarter" idx="12"/>
          </p:nvPr>
        </p:nvSpPr>
        <p:spPr/>
        <p:txBody>
          <a:bodyPr/>
          <a:lstStyle/>
          <a:p>
            <a:fld id="{7116440A-627B-4959-ABEB-3F3CB6D6FB49}" type="slidenum">
              <a:rPr lang="es-EC" smtClean="0"/>
              <a:t>‹Nº›</a:t>
            </a:fld>
            <a:endParaRPr lang="es-EC"/>
          </a:p>
        </p:txBody>
      </p:sp>
    </p:spTree>
    <p:extLst>
      <p:ext uri="{BB962C8B-B14F-4D97-AF65-F5344CB8AC3E}">
        <p14:creationId xmlns:p14="http://schemas.microsoft.com/office/powerpoint/2010/main" val="1926108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8" name="Picture 4" descr="Sin-título-6.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05833" y="-42106"/>
            <a:ext cx="9249833" cy="6900106"/>
          </a:xfrm>
          <a:prstGeom prst="rect">
            <a:avLst/>
          </a:prstGeom>
        </p:spPr>
      </p:pic>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_tradnl"/>
              <a:t>Click to edit Master title style</a:t>
            </a:r>
            <a:endParaRPr lang="es-EC"/>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s-EC"/>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Click to edit Master text styles</a:t>
            </a:r>
          </a:p>
        </p:txBody>
      </p:sp>
      <p:sp>
        <p:nvSpPr>
          <p:cNvPr id="5" name="4 Marcador de fecha"/>
          <p:cNvSpPr>
            <a:spLocks noGrp="1"/>
          </p:cNvSpPr>
          <p:nvPr>
            <p:ph type="dt" sz="half" idx="10"/>
          </p:nvPr>
        </p:nvSpPr>
        <p:spPr/>
        <p:txBody>
          <a:bodyPr/>
          <a:lstStyle/>
          <a:p>
            <a:fld id="{1531483A-B477-4FC1-A83D-3E7FCF04B49C}" type="datetimeFigureOut">
              <a:rPr lang="es-EC" smtClean="0"/>
              <a:t>03/10/2018</a:t>
            </a:fld>
            <a:endParaRPr lang="es-EC"/>
          </a:p>
        </p:txBody>
      </p:sp>
      <p:sp>
        <p:nvSpPr>
          <p:cNvPr id="6" name="5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p:txBody>
          <a:bodyPr/>
          <a:lstStyle/>
          <a:p>
            <a:fld id="{7116440A-627B-4959-ABEB-3F3CB6D6FB49}" type="slidenum">
              <a:rPr lang="es-EC" smtClean="0"/>
              <a:t>‹Nº›</a:t>
            </a:fld>
            <a:endParaRPr lang="es-EC"/>
          </a:p>
        </p:txBody>
      </p:sp>
    </p:spTree>
    <p:extLst>
      <p:ext uri="{BB962C8B-B14F-4D97-AF65-F5344CB8AC3E}">
        <p14:creationId xmlns:p14="http://schemas.microsoft.com/office/powerpoint/2010/main" val="87712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8" name="Picture 4" descr="Sin-título-6.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05833" y="-42106"/>
            <a:ext cx="9249833" cy="6900106"/>
          </a:xfrm>
          <a:prstGeom prst="rect">
            <a:avLst/>
          </a:prstGeom>
        </p:spPr>
      </p:pic>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_tradnl"/>
              <a:t>Click to edit Master title style</a:t>
            </a:r>
            <a:endParaRPr lang="es-EC"/>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a:t>Drag picture to placeholder or click icon to add</a:t>
            </a:r>
            <a:endParaRPr lang="es-EC"/>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Click to edit Master text styles</a:t>
            </a:r>
          </a:p>
        </p:txBody>
      </p:sp>
      <p:sp>
        <p:nvSpPr>
          <p:cNvPr id="5" name="4 Marcador de fecha"/>
          <p:cNvSpPr>
            <a:spLocks noGrp="1"/>
          </p:cNvSpPr>
          <p:nvPr>
            <p:ph type="dt" sz="half" idx="10"/>
          </p:nvPr>
        </p:nvSpPr>
        <p:spPr/>
        <p:txBody>
          <a:bodyPr/>
          <a:lstStyle/>
          <a:p>
            <a:fld id="{1531483A-B477-4FC1-A83D-3E7FCF04B49C}" type="datetimeFigureOut">
              <a:rPr lang="es-EC" smtClean="0"/>
              <a:t>03/10/2018</a:t>
            </a:fld>
            <a:endParaRPr lang="es-EC"/>
          </a:p>
        </p:txBody>
      </p:sp>
      <p:sp>
        <p:nvSpPr>
          <p:cNvPr id="6" name="5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p:txBody>
          <a:bodyPr/>
          <a:lstStyle/>
          <a:p>
            <a:fld id="{7116440A-627B-4959-ABEB-3F3CB6D6FB49}" type="slidenum">
              <a:rPr lang="es-EC" smtClean="0"/>
              <a:t>‹Nº›</a:t>
            </a:fld>
            <a:endParaRPr lang="es-EC"/>
          </a:p>
        </p:txBody>
      </p:sp>
    </p:spTree>
    <p:extLst>
      <p:ext uri="{BB962C8B-B14F-4D97-AF65-F5344CB8AC3E}">
        <p14:creationId xmlns:p14="http://schemas.microsoft.com/office/powerpoint/2010/main" val="1504086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EC"/>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31483A-B477-4FC1-A83D-3E7FCF04B49C}" type="datetimeFigureOut">
              <a:rPr lang="es-EC" smtClean="0"/>
              <a:t>03/10/2018</a:t>
            </a:fld>
            <a:endParaRPr lang="es-EC"/>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16440A-627B-4959-ABEB-3F3CB6D6FB49}" type="slidenum">
              <a:rPr lang="es-EC" smtClean="0"/>
              <a:t>‹Nº›</a:t>
            </a:fld>
            <a:endParaRPr lang="es-EC"/>
          </a:p>
        </p:txBody>
      </p:sp>
    </p:spTree>
    <p:extLst>
      <p:ext uri="{BB962C8B-B14F-4D97-AF65-F5344CB8AC3E}">
        <p14:creationId xmlns:p14="http://schemas.microsoft.com/office/powerpoint/2010/main" val="3329094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pccs.gob.ec/"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4.svg"/><Relationship Id="rId5" Type="http://schemas.openxmlformats.org/officeDocument/2006/relationships/image" Target="../media/image8.svg"/><Relationship Id="rId10" Type="http://schemas.openxmlformats.org/officeDocument/2006/relationships/image" Target="../media/image9.png"/><Relationship Id="rId4" Type="http://schemas.openxmlformats.org/officeDocument/2006/relationships/image" Target="../media/image6.png"/><Relationship Id="rId9" Type="http://schemas.openxmlformats.org/officeDocument/2006/relationships/image" Target="../media/image12.svg"/></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73911" y="4290945"/>
            <a:ext cx="8396177" cy="637117"/>
          </a:xfrm>
        </p:spPr>
        <p:txBody>
          <a:bodyPr>
            <a:noAutofit/>
          </a:bodyPr>
          <a:lstStyle/>
          <a:p>
            <a:pPr>
              <a:spcBef>
                <a:spcPts val="1800"/>
              </a:spcBef>
              <a:spcAft>
                <a:spcPts val="1800"/>
              </a:spcAft>
            </a:pPr>
            <a:r>
              <a:rPr lang="en-US" sz="4800" b="1" dirty="0">
                <a:solidFill>
                  <a:srgbClr val="B51143"/>
                </a:solidFill>
              </a:rPr>
              <a:t>PARÁMETROS</a:t>
            </a:r>
            <a:r>
              <a:rPr lang="en-US" sz="4800" b="1" dirty="0">
                <a:solidFill>
                  <a:srgbClr val="18509A"/>
                </a:solidFill>
              </a:rPr>
              <a:t> DE EVALUACIÓN PARA AUTORIDADES PÚBLICAS</a:t>
            </a:r>
            <a:r>
              <a:rPr lang="en-US" sz="3600" dirty="0"/>
              <a:t/>
            </a:r>
            <a:br>
              <a:rPr lang="en-US" sz="3600" dirty="0"/>
            </a:br>
            <a:endParaRPr lang="en-US" sz="3600" dirty="0">
              <a:solidFill>
                <a:srgbClr val="18509A"/>
              </a:solidFill>
            </a:endParaRPr>
          </a:p>
        </p:txBody>
      </p:sp>
      <p:pic>
        <p:nvPicPr>
          <p:cNvPr id="6" name="Picture 5" descr="PRESENTACION-CPCCS-T.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0" y="428258"/>
            <a:ext cx="9144000" cy="2212848"/>
          </a:xfrm>
          <a:prstGeom prst="rect">
            <a:avLst/>
          </a:prstGeom>
        </p:spPr>
      </p:pic>
      <p:sp>
        <p:nvSpPr>
          <p:cNvPr id="4" name="CuadroTexto 7">
            <a:extLst>
              <a:ext uri="{FF2B5EF4-FFF2-40B4-BE49-F238E27FC236}">
                <a16:creationId xmlns:a16="http://schemas.microsoft.com/office/drawing/2014/main" xmlns="" id="{67A94217-6EBC-4AE4-9C6E-0B2F85EB6F71}"/>
              </a:ext>
            </a:extLst>
          </p:cNvPr>
          <p:cNvSpPr txBox="1"/>
          <p:nvPr/>
        </p:nvSpPr>
        <p:spPr>
          <a:xfrm>
            <a:off x="3631379" y="6389722"/>
            <a:ext cx="5384801" cy="369332"/>
          </a:xfrm>
          <a:prstGeom prst="rect">
            <a:avLst/>
          </a:prstGeom>
          <a:noFill/>
        </p:spPr>
        <p:txBody>
          <a:bodyPr wrap="square" rtlCol="0">
            <a:spAutoFit/>
          </a:bodyPr>
          <a:lstStyle/>
          <a:p>
            <a:pPr algn="r"/>
            <a:r>
              <a:rPr lang="es-EC" u="sng" dirty="0">
                <a:hlinkClick r:id="rId3"/>
              </a:rPr>
              <a:t>www.cpccs.gob.ec</a:t>
            </a:r>
            <a:endParaRPr lang="en-US" dirty="0"/>
          </a:p>
        </p:txBody>
      </p:sp>
    </p:spTree>
    <p:extLst>
      <p:ext uri="{BB962C8B-B14F-4D97-AF65-F5344CB8AC3E}">
        <p14:creationId xmlns:p14="http://schemas.microsoft.com/office/powerpoint/2010/main" val="1110485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3 Grupo"/>
          <p:cNvGrpSpPr/>
          <p:nvPr/>
        </p:nvGrpSpPr>
        <p:grpSpPr>
          <a:xfrm>
            <a:off x="1098982" y="1291932"/>
            <a:ext cx="6946033" cy="369332"/>
            <a:chOff x="2301702" y="1240808"/>
            <a:chExt cx="4109037" cy="369332"/>
          </a:xfrm>
        </p:grpSpPr>
        <p:sp>
          <p:nvSpPr>
            <p:cNvPr id="5" name="4 CuadroTexto"/>
            <p:cNvSpPr txBox="1"/>
            <p:nvPr/>
          </p:nvSpPr>
          <p:spPr>
            <a:xfrm>
              <a:off x="2457846" y="1240808"/>
              <a:ext cx="3796748" cy="369332"/>
            </a:xfrm>
            <a:prstGeom prst="rect">
              <a:avLst/>
            </a:prstGeom>
            <a:noFill/>
          </p:spPr>
          <p:txBody>
            <a:bodyPr wrap="square" rtlCol="0">
              <a:spAutoFit/>
            </a:bodyPr>
            <a:lstStyle/>
            <a:p>
              <a:pPr algn="ctr"/>
              <a:r>
                <a:rPr lang="es-EC" dirty="0">
                  <a:solidFill>
                    <a:schemeClr val="bg1">
                      <a:lumMod val="50000"/>
                    </a:schemeClr>
                  </a:solidFill>
                </a:rPr>
                <a:t>BUENA PRÁCTICA: </a:t>
              </a:r>
              <a:r>
                <a:rPr lang="es-EC" b="1" dirty="0">
                  <a:solidFill>
                    <a:schemeClr val="bg1">
                      <a:lumMod val="50000"/>
                    </a:schemeClr>
                  </a:solidFill>
                </a:rPr>
                <a:t>RAZONES DE SU DESARROLLO</a:t>
              </a:r>
            </a:p>
          </p:txBody>
        </p:sp>
        <p:cxnSp>
          <p:nvCxnSpPr>
            <p:cNvPr id="6" name="5 Conector recto"/>
            <p:cNvCxnSpPr/>
            <p:nvPr/>
          </p:nvCxnSpPr>
          <p:spPr>
            <a:xfrm>
              <a:off x="2301702" y="1240808"/>
              <a:ext cx="4109037" cy="0"/>
            </a:xfrm>
            <a:prstGeom prst="line">
              <a:avLst/>
            </a:prstGeom>
            <a:ln>
              <a:solidFill>
                <a:srgbClr val="898989"/>
              </a:solidFill>
            </a:ln>
          </p:spPr>
          <p:style>
            <a:lnRef idx="1">
              <a:schemeClr val="accent1"/>
            </a:lnRef>
            <a:fillRef idx="0">
              <a:schemeClr val="accent1"/>
            </a:fillRef>
            <a:effectRef idx="0">
              <a:schemeClr val="accent1"/>
            </a:effectRef>
            <a:fontRef idx="minor">
              <a:schemeClr val="tx1"/>
            </a:fontRef>
          </p:style>
        </p:cxnSp>
        <p:cxnSp>
          <p:nvCxnSpPr>
            <p:cNvPr id="7" name="6 Conector recto"/>
            <p:cNvCxnSpPr/>
            <p:nvPr/>
          </p:nvCxnSpPr>
          <p:spPr>
            <a:xfrm>
              <a:off x="2301702" y="1610140"/>
              <a:ext cx="4109037" cy="0"/>
            </a:xfrm>
            <a:prstGeom prst="line">
              <a:avLst/>
            </a:prstGeom>
            <a:ln>
              <a:solidFill>
                <a:srgbClr val="898989"/>
              </a:solidFill>
            </a:ln>
          </p:spPr>
          <p:style>
            <a:lnRef idx="1">
              <a:schemeClr val="accent1"/>
            </a:lnRef>
            <a:fillRef idx="0">
              <a:schemeClr val="accent1"/>
            </a:fillRef>
            <a:effectRef idx="0">
              <a:schemeClr val="accent1"/>
            </a:effectRef>
            <a:fontRef idx="minor">
              <a:schemeClr val="tx1"/>
            </a:fontRef>
          </p:style>
        </p:cxnSp>
      </p:grpSp>
      <p:sp>
        <p:nvSpPr>
          <p:cNvPr id="8" name="7 CuadroTexto"/>
          <p:cNvSpPr txBox="1"/>
          <p:nvPr/>
        </p:nvSpPr>
        <p:spPr>
          <a:xfrm>
            <a:off x="226141" y="1864231"/>
            <a:ext cx="8642555" cy="1157918"/>
          </a:xfrm>
          <a:prstGeom prst="rect">
            <a:avLst/>
          </a:prstGeom>
          <a:solidFill>
            <a:schemeClr val="bg1"/>
          </a:solidFill>
          <a:ln>
            <a:solidFill>
              <a:srgbClr val="18509A"/>
            </a:solidFill>
          </a:ln>
        </p:spPr>
        <p:txBody>
          <a:bodyPr wrap="square" lIns="360000" tIns="360000" rIns="360000" bIns="360000" rtlCol="0">
            <a:spAutoFit/>
          </a:bodyPr>
          <a:lstStyle/>
          <a:p>
            <a:pPr algn="ctr"/>
            <a:r>
              <a:rPr lang="es-EC" sz="1400" dirty="0"/>
              <a:t>Los parámetros fueron emitidos en razón de un proceso extraordinario de evaluación requerido por el pueblo ecuatoriano, fruto de un Referéndum y Consulta Popular.</a:t>
            </a:r>
          </a:p>
        </p:txBody>
      </p:sp>
      <p:graphicFrame>
        <p:nvGraphicFramePr>
          <p:cNvPr id="3" name="2 Diagrama"/>
          <p:cNvGraphicFramePr/>
          <p:nvPr>
            <p:extLst>
              <p:ext uri="{D42A27DB-BD31-4B8C-83A1-F6EECF244321}">
                <p14:modId xmlns:p14="http://schemas.microsoft.com/office/powerpoint/2010/main" val="1928980199"/>
              </p:ext>
            </p:extLst>
          </p:nvPr>
        </p:nvGraphicFramePr>
        <p:xfrm>
          <a:off x="226141" y="2933662"/>
          <a:ext cx="8642555" cy="34748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11350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9 Grupo"/>
          <p:cNvGrpSpPr/>
          <p:nvPr/>
        </p:nvGrpSpPr>
        <p:grpSpPr>
          <a:xfrm>
            <a:off x="4349375" y="1876312"/>
            <a:ext cx="4578626" cy="4387574"/>
            <a:chOff x="4349375" y="1473200"/>
            <a:chExt cx="4578626" cy="4387574"/>
          </a:xfrm>
        </p:grpSpPr>
        <p:sp>
          <p:nvSpPr>
            <p:cNvPr id="9" name="8 Hexágono"/>
            <p:cNvSpPr/>
            <p:nvPr/>
          </p:nvSpPr>
          <p:spPr>
            <a:xfrm>
              <a:off x="6995685" y="2212229"/>
              <a:ext cx="678785" cy="584863"/>
            </a:xfrm>
            <a:prstGeom prst="hexagon">
              <a:avLst>
                <a:gd name="adj" fmla="val 28900"/>
                <a:gd name="vf" fmla="val 115470"/>
              </a:avLst>
            </a:prstGeom>
            <a:blipFill rotWithShape="0">
              <a:blip r:embed="rId2"/>
              <a:stretch>
                <a:fillRect/>
              </a:stretch>
            </a:blipFill>
          </p:spPr>
          <p:style>
            <a:lnRef idx="0">
              <a:schemeClr val="accent1">
                <a:hueOff val="0"/>
                <a:satOff val="0"/>
                <a:lumOff val="0"/>
                <a:alphaOff val="0"/>
              </a:schemeClr>
            </a:lnRef>
            <a:fillRef idx="1">
              <a:scrgbClr r="0" g="0" b="0"/>
            </a:fillRef>
            <a:effectRef idx="0">
              <a:schemeClr val="accent1">
                <a:tint val="40000"/>
                <a:hueOff val="0"/>
                <a:satOff val="0"/>
                <a:lumOff val="0"/>
                <a:alphaOff val="0"/>
              </a:schemeClr>
            </a:effectRef>
            <a:fontRef idx="minor">
              <a:schemeClr val="dk1">
                <a:hueOff val="0"/>
                <a:satOff val="0"/>
                <a:lumOff val="0"/>
                <a:alphaOff val="0"/>
              </a:schemeClr>
            </a:fontRef>
          </p:style>
        </p:sp>
        <p:graphicFrame>
          <p:nvGraphicFramePr>
            <p:cNvPr id="4" name="3 Diagrama"/>
            <p:cNvGraphicFramePr/>
            <p:nvPr>
              <p:extLst>
                <p:ext uri="{D42A27DB-BD31-4B8C-83A1-F6EECF244321}">
                  <p14:modId xmlns:p14="http://schemas.microsoft.com/office/powerpoint/2010/main" val="118739653"/>
                </p:ext>
              </p:extLst>
            </p:nvPr>
          </p:nvGraphicFramePr>
          <p:xfrm>
            <a:off x="4349375" y="1473200"/>
            <a:ext cx="4578626" cy="43875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sp>
        <p:nvSpPr>
          <p:cNvPr id="11" name="10 CuadroTexto"/>
          <p:cNvSpPr txBox="1"/>
          <p:nvPr/>
        </p:nvSpPr>
        <p:spPr>
          <a:xfrm>
            <a:off x="404613" y="2141067"/>
            <a:ext cx="3528390" cy="923330"/>
          </a:xfrm>
          <a:prstGeom prst="rect">
            <a:avLst/>
          </a:prstGeom>
          <a:noFill/>
        </p:spPr>
        <p:txBody>
          <a:bodyPr wrap="square" rtlCol="0">
            <a:spAutoFit/>
          </a:bodyPr>
          <a:lstStyle/>
          <a:p>
            <a:r>
              <a:rPr lang="es-EC" dirty="0"/>
              <a:t>Indicadores orientados a preservar la independencia de las funciones del Estado.</a:t>
            </a:r>
          </a:p>
        </p:txBody>
      </p:sp>
      <p:sp>
        <p:nvSpPr>
          <p:cNvPr id="13" name="12 CuadroTexto"/>
          <p:cNvSpPr txBox="1"/>
          <p:nvPr/>
        </p:nvSpPr>
        <p:spPr>
          <a:xfrm>
            <a:off x="404613" y="4366392"/>
            <a:ext cx="3528390" cy="923330"/>
          </a:xfrm>
          <a:prstGeom prst="rect">
            <a:avLst/>
          </a:prstGeom>
          <a:noFill/>
        </p:spPr>
        <p:txBody>
          <a:bodyPr wrap="square" rtlCol="0">
            <a:spAutoFit/>
          </a:bodyPr>
          <a:lstStyle/>
          <a:p>
            <a:r>
              <a:rPr lang="es-EC" dirty="0"/>
              <a:t>Herramienta adaptable a las funciones específicas de cada </a:t>
            </a:r>
            <a:r>
              <a:rPr lang="es-EC" dirty="0" smtClean="0"/>
              <a:t>autoridad pública.</a:t>
            </a:r>
            <a:endParaRPr lang="es-EC" dirty="0"/>
          </a:p>
        </p:txBody>
      </p:sp>
      <p:sp>
        <p:nvSpPr>
          <p:cNvPr id="14" name="13 CuadroTexto"/>
          <p:cNvSpPr txBox="1"/>
          <p:nvPr/>
        </p:nvSpPr>
        <p:spPr>
          <a:xfrm>
            <a:off x="404613" y="5340556"/>
            <a:ext cx="3528390" cy="923330"/>
          </a:xfrm>
          <a:prstGeom prst="rect">
            <a:avLst/>
          </a:prstGeom>
          <a:noFill/>
        </p:spPr>
        <p:txBody>
          <a:bodyPr wrap="square" rtlCol="0">
            <a:spAutoFit/>
          </a:bodyPr>
          <a:lstStyle/>
          <a:p>
            <a:r>
              <a:rPr lang="es-EC" dirty="0"/>
              <a:t>Probidad como elemento transversal que deben acreditar </a:t>
            </a:r>
            <a:r>
              <a:rPr lang="es-EC" dirty="0" smtClean="0"/>
              <a:t>las autoridades.</a:t>
            </a:r>
            <a:endParaRPr lang="es-EC" dirty="0"/>
          </a:p>
        </p:txBody>
      </p:sp>
      <p:sp>
        <p:nvSpPr>
          <p:cNvPr id="15" name="14 CuadroTexto"/>
          <p:cNvSpPr txBox="1"/>
          <p:nvPr/>
        </p:nvSpPr>
        <p:spPr>
          <a:xfrm>
            <a:off x="404613" y="3115230"/>
            <a:ext cx="3528390" cy="1200329"/>
          </a:xfrm>
          <a:prstGeom prst="rect">
            <a:avLst/>
          </a:prstGeom>
          <a:noFill/>
        </p:spPr>
        <p:txBody>
          <a:bodyPr wrap="square" rtlCol="0">
            <a:spAutoFit/>
          </a:bodyPr>
          <a:lstStyle/>
          <a:p>
            <a:r>
              <a:rPr lang="es-EC" dirty="0"/>
              <a:t>Parámetros elaborados de acuerdo a las obligaciones que todos los Estados democráticos deben respetar.</a:t>
            </a:r>
          </a:p>
        </p:txBody>
      </p:sp>
      <p:sp>
        <p:nvSpPr>
          <p:cNvPr id="16" name="15 Elipse"/>
          <p:cNvSpPr/>
          <p:nvPr/>
        </p:nvSpPr>
        <p:spPr>
          <a:xfrm>
            <a:off x="192475" y="2535500"/>
            <a:ext cx="148974" cy="1596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7" name="16 Elipse"/>
          <p:cNvSpPr/>
          <p:nvPr/>
        </p:nvSpPr>
        <p:spPr>
          <a:xfrm>
            <a:off x="192475" y="3635553"/>
            <a:ext cx="148974" cy="1596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8" name="17 Elipse"/>
          <p:cNvSpPr/>
          <p:nvPr/>
        </p:nvSpPr>
        <p:spPr>
          <a:xfrm>
            <a:off x="192475" y="4748216"/>
            <a:ext cx="148974" cy="1596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9" name="18 Elipse"/>
          <p:cNvSpPr/>
          <p:nvPr/>
        </p:nvSpPr>
        <p:spPr>
          <a:xfrm>
            <a:off x="192475" y="5722380"/>
            <a:ext cx="148974" cy="1596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grpSp>
        <p:nvGrpSpPr>
          <p:cNvPr id="20" name="19 Grupo"/>
          <p:cNvGrpSpPr/>
          <p:nvPr/>
        </p:nvGrpSpPr>
        <p:grpSpPr>
          <a:xfrm>
            <a:off x="1098984" y="1230974"/>
            <a:ext cx="6946033" cy="369332"/>
            <a:chOff x="2301702" y="1240808"/>
            <a:chExt cx="4109037" cy="369332"/>
          </a:xfrm>
        </p:grpSpPr>
        <p:sp>
          <p:nvSpPr>
            <p:cNvPr id="21" name="20 CuadroTexto"/>
            <p:cNvSpPr txBox="1"/>
            <p:nvPr/>
          </p:nvSpPr>
          <p:spPr>
            <a:xfrm>
              <a:off x="2457846" y="1240808"/>
              <a:ext cx="3796748" cy="369332"/>
            </a:xfrm>
            <a:prstGeom prst="rect">
              <a:avLst/>
            </a:prstGeom>
            <a:noFill/>
          </p:spPr>
          <p:txBody>
            <a:bodyPr wrap="square" rtlCol="0">
              <a:spAutoFit/>
            </a:bodyPr>
            <a:lstStyle/>
            <a:p>
              <a:pPr algn="ctr"/>
              <a:r>
                <a:rPr lang="es-EC" dirty="0">
                  <a:solidFill>
                    <a:schemeClr val="bg1">
                      <a:lumMod val="50000"/>
                    </a:schemeClr>
                  </a:solidFill>
                </a:rPr>
                <a:t>PARÁMETROS DE EVALUACIÓN: </a:t>
              </a:r>
              <a:r>
                <a:rPr lang="es-EC" b="1" dirty="0">
                  <a:solidFill>
                    <a:schemeClr val="bg1">
                      <a:lumMod val="50000"/>
                    </a:schemeClr>
                  </a:solidFill>
                </a:rPr>
                <a:t>DISEÑO Y METODOLOGÍA</a:t>
              </a:r>
            </a:p>
          </p:txBody>
        </p:sp>
        <p:cxnSp>
          <p:nvCxnSpPr>
            <p:cNvPr id="22" name="21 Conector recto"/>
            <p:cNvCxnSpPr/>
            <p:nvPr/>
          </p:nvCxnSpPr>
          <p:spPr>
            <a:xfrm>
              <a:off x="2301702" y="1240808"/>
              <a:ext cx="4109037" cy="0"/>
            </a:xfrm>
            <a:prstGeom prst="line">
              <a:avLst/>
            </a:prstGeom>
            <a:ln>
              <a:solidFill>
                <a:srgbClr val="898989"/>
              </a:solidFill>
            </a:ln>
          </p:spPr>
          <p:style>
            <a:lnRef idx="1">
              <a:schemeClr val="accent1"/>
            </a:lnRef>
            <a:fillRef idx="0">
              <a:schemeClr val="accent1"/>
            </a:fillRef>
            <a:effectRef idx="0">
              <a:schemeClr val="accent1"/>
            </a:effectRef>
            <a:fontRef idx="minor">
              <a:schemeClr val="tx1"/>
            </a:fontRef>
          </p:style>
        </p:cxnSp>
        <p:cxnSp>
          <p:nvCxnSpPr>
            <p:cNvPr id="23" name="22 Conector recto"/>
            <p:cNvCxnSpPr/>
            <p:nvPr/>
          </p:nvCxnSpPr>
          <p:spPr>
            <a:xfrm>
              <a:off x="2301702" y="1610140"/>
              <a:ext cx="4109037" cy="0"/>
            </a:xfrm>
            <a:prstGeom prst="line">
              <a:avLst/>
            </a:prstGeom>
            <a:ln>
              <a:solidFill>
                <a:srgbClr val="898989"/>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663534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adroTexto 80">
            <a:extLst>
              <a:ext uri="{FF2B5EF4-FFF2-40B4-BE49-F238E27FC236}">
                <a16:creationId xmlns:a16="http://schemas.microsoft.com/office/drawing/2014/main" xmlns="" id="{919D3E6E-B542-4B82-A5A5-5541ABAE3300}"/>
              </a:ext>
            </a:extLst>
          </p:cNvPr>
          <p:cNvSpPr txBox="1"/>
          <p:nvPr/>
        </p:nvSpPr>
        <p:spPr>
          <a:xfrm>
            <a:off x="0" y="1816411"/>
            <a:ext cx="1431050" cy="584775"/>
          </a:xfrm>
          <a:prstGeom prst="rect">
            <a:avLst/>
          </a:prstGeom>
          <a:noFill/>
        </p:spPr>
        <p:txBody>
          <a:bodyPr wrap="square" rtlCol="0">
            <a:spAutoFit/>
          </a:bodyPr>
          <a:lstStyle/>
          <a:p>
            <a:pPr algn="ctr"/>
            <a:r>
              <a:rPr lang="es-ES" sz="1600" dirty="0"/>
              <a:t>LEGITIMIDAD DEL CARGO</a:t>
            </a:r>
            <a:endParaRPr lang="en-US" sz="1600" dirty="0"/>
          </a:p>
        </p:txBody>
      </p:sp>
      <p:sp>
        <p:nvSpPr>
          <p:cNvPr id="82" name="CuadroTexto 81">
            <a:extLst>
              <a:ext uri="{FF2B5EF4-FFF2-40B4-BE49-F238E27FC236}">
                <a16:creationId xmlns:a16="http://schemas.microsoft.com/office/drawing/2014/main" xmlns="" id="{BAF5A006-0B1C-459F-A70F-3E336E301E4C}"/>
              </a:ext>
            </a:extLst>
          </p:cNvPr>
          <p:cNvSpPr txBox="1"/>
          <p:nvPr/>
        </p:nvSpPr>
        <p:spPr>
          <a:xfrm>
            <a:off x="1709905" y="1815111"/>
            <a:ext cx="1907888" cy="584775"/>
          </a:xfrm>
          <a:prstGeom prst="rect">
            <a:avLst/>
          </a:prstGeom>
          <a:noFill/>
        </p:spPr>
        <p:txBody>
          <a:bodyPr wrap="square" rtlCol="0">
            <a:spAutoFit/>
          </a:bodyPr>
          <a:lstStyle/>
          <a:p>
            <a:pPr algn="ctr"/>
            <a:r>
              <a:rPr lang="es-ES" sz="1600" dirty="0"/>
              <a:t>CUMPLIMIENTO DE FUNCIONES</a:t>
            </a:r>
            <a:endParaRPr lang="en-US" sz="1600" dirty="0"/>
          </a:p>
        </p:txBody>
      </p:sp>
      <p:sp>
        <p:nvSpPr>
          <p:cNvPr id="83" name="CuadroTexto 82">
            <a:extLst>
              <a:ext uri="{FF2B5EF4-FFF2-40B4-BE49-F238E27FC236}">
                <a16:creationId xmlns:a16="http://schemas.microsoft.com/office/drawing/2014/main" xmlns="" id="{76DC74B5-7371-4794-9B45-CCD9388E00AD}"/>
              </a:ext>
            </a:extLst>
          </p:cNvPr>
          <p:cNvSpPr txBox="1"/>
          <p:nvPr/>
        </p:nvSpPr>
        <p:spPr>
          <a:xfrm>
            <a:off x="3543246" y="1815111"/>
            <a:ext cx="1959317" cy="584775"/>
          </a:xfrm>
          <a:prstGeom prst="rect">
            <a:avLst/>
          </a:prstGeom>
          <a:noFill/>
        </p:spPr>
        <p:txBody>
          <a:bodyPr wrap="square" rtlCol="0">
            <a:spAutoFit/>
          </a:bodyPr>
          <a:lstStyle/>
          <a:p>
            <a:pPr algn="ctr"/>
            <a:r>
              <a:rPr lang="es-ES" sz="1600" dirty="0"/>
              <a:t>GESTIÓN DE RECURSOS PÚBLICOS</a:t>
            </a:r>
            <a:endParaRPr lang="en-US" sz="1600" dirty="0"/>
          </a:p>
        </p:txBody>
      </p:sp>
      <p:sp>
        <p:nvSpPr>
          <p:cNvPr id="84" name="CuadroTexto 83">
            <a:extLst>
              <a:ext uri="{FF2B5EF4-FFF2-40B4-BE49-F238E27FC236}">
                <a16:creationId xmlns:a16="http://schemas.microsoft.com/office/drawing/2014/main" xmlns="" id="{36602FB1-584D-4146-AB96-4F89995F7B52}"/>
              </a:ext>
            </a:extLst>
          </p:cNvPr>
          <p:cNvSpPr txBox="1"/>
          <p:nvPr/>
        </p:nvSpPr>
        <p:spPr>
          <a:xfrm>
            <a:off x="5600755" y="1933754"/>
            <a:ext cx="1781386" cy="338554"/>
          </a:xfrm>
          <a:prstGeom prst="rect">
            <a:avLst/>
          </a:prstGeom>
          <a:noFill/>
        </p:spPr>
        <p:txBody>
          <a:bodyPr wrap="square" rtlCol="0">
            <a:spAutoFit/>
          </a:bodyPr>
          <a:lstStyle/>
          <a:p>
            <a:pPr algn="ctr"/>
            <a:r>
              <a:rPr lang="es-ES" sz="1600" dirty="0"/>
              <a:t>TRANSPARENCIA</a:t>
            </a:r>
            <a:endParaRPr lang="en-US" sz="1600" dirty="0"/>
          </a:p>
        </p:txBody>
      </p:sp>
      <p:sp>
        <p:nvSpPr>
          <p:cNvPr id="85" name="CuadroTexto 84">
            <a:extLst>
              <a:ext uri="{FF2B5EF4-FFF2-40B4-BE49-F238E27FC236}">
                <a16:creationId xmlns:a16="http://schemas.microsoft.com/office/drawing/2014/main" xmlns="" id="{498FBA1D-05EA-4A0F-B0F5-8351111D7B27}"/>
              </a:ext>
            </a:extLst>
          </p:cNvPr>
          <p:cNvSpPr txBox="1"/>
          <p:nvPr/>
        </p:nvSpPr>
        <p:spPr>
          <a:xfrm>
            <a:off x="7661264" y="1815111"/>
            <a:ext cx="1431050" cy="584775"/>
          </a:xfrm>
          <a:prstGeom prst="rect">
            <a:avLst/>
          </a:prstGeom>
          <a:noFill/>
        </p:spPr>
        <p:txBody>
          <a:bodyPr wrap="square" rtlCol="0">
            <a:spAutoFit/>
          </a:bodyPr>
          <a:lstStyle/>
          <a:p>
            <a:pPr algn="ctr"/>
            <a:r>
              <a:rPr lang="es-ES" sz="1600" dirty="0"/>
              <a:t>EVALUACIÓN CIUDADANA</a:t>
            </a:r>
            <a:endParaRPr lang="en-US" sz="1600" dirty="0"/>
          </a:p>
        </p:txBody>
      </p:sp>
      <p:grpSp>
        <p:nvGrpSpPr>
          <p:cNvPr id="100" name="Grupo 99">
            <a:extLst>
              <a:ext uri="{FF2B5EF4-FFF2-40B4-BE49-F238E27FC236}">
                <a16:creationId xmlns:a16="http://schemas.microsoft.com/office/drawing/2014/main" xmlns="" id="{A7765478-75A2-4E62-A913-3FD36BAA00DE}"/>
              </a:ext>
            </a:extLst>
          </p:cNvPr>
          <p:cNvGrpSpPr/>
          <p:nvPr/>
        </p:nvGrpSpPr>
        <p:grpSpPr>
          <a:xfrm>
            <a:off x="-104931" y="2412104"/>
            <a:ext cx="9248931" cy="1426676"/>
            <a:chOff x="-104931" y="2052344"/>
            <a:chExt cx="9248931" cy="1426676"/>
          </a:xfrm>
        </p:grpSpPr>
        <p:cxnSp>
          <p:nvCxnSpPr>
            <p:cNvPr id="72" name="Conector recto 71">
              <a:extLst>
                <a:ext uri="{FF2B5EF4-FFF2-40B4-BE49-F238E27FC236}">
                  <a16:creationId xmlns:a16="http://schemas.microsoft.com/office/drawing/2014/main" xmlns="" id="{311F082E-01A7-4388-B6F4-26EFC1813490}"/>
                </a:ext>
              </a:extLst>
            </p:cNvPr>
            <p:cNvCxnSpPr>
              <a:cxnSpLocks/>
            </p:cNvCxnSpPr>
            <p:nvPr/>
          </p:nvCxnSpPr>
          <p:spPr>
            <a:xfrm>
              <a:off x="-104931" y="2773179"/>
              <a:ext cx="9248931" cy="0"/>
            </a:xfrm>
            <a:prstGeom prst="line">
              <a:avLst/>
            </a:prstGeom>
            <a:ln w="38100">
              <a:solidFill>
                <a:srgbClr val="E1DCD9"/>
              </a:solidFill>
            </a:ln>
          </p:spPr>
          <p:style>
            <a:lnRef idx="1">
              <a:schemeClr val="accent1"/>
            </a:lnRef>
            <a:fillRef idx="0">
              <a:schemeClr val="accent1"/>
            </a:fillRef>
            <a:effectRef idx="0">
              <a:schemeClr val="accent1"/>
            </a:effectRef>
            <a:fontRef idx="minor">
              <a:schemeClr val="tx1"/>
            </a:fontRef>
          </p:style>
        </p:cxnSp>
        <p:sp>
          <p:nvSpPr>
            <p:cNvPr id="75" name="Lágrima 74">
              <a:extLst>
                <a:ext uri="{FF2B5EF4-FFF2-40B4-BE49-F238E27FC236}">
                  <a16:creationId xmlns:a16="http://schemas.microsoft.com/office/drawing/2014/main" xmlns="" id="{35B45339-085D-4C56-9A59-C90F74024B8F}"/>
                </a:ext>
              </a:extLst>
            </p:cNvPr>
            <p:cNvSpPr/>
            <p:nvPr/>
          </p:nvSpPr>
          <p:spPr>
            <a:xfrm rot="8046119">
              <a:off x="24407" y="2078006"/>
              <a:ext cx="1411679" cy="1360357"/>
            </a:xfrm>
            <a:prstGeom prst="teardrop">
              <a:avLst/>
            </a:prstGeom>
            <a:solidFill>
              <a:srgbClr val="E1DCD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Lágrima 76">
              <a:extLst>
                <a:ext uri="{FF2B5EF4-FFF2-40B4-BE49-F238E27FC236}">
                  <a16:creationId xmlns:a16="http://schemas.microsoft.com/office/drawing/2014/main" xmlns="" id="{77354B20-F3E4-406B-BD73-E2FAE4960F39}"/>
                </a:ext>
              </a:extLst>
            </p:cNvPr>
            <p:cNvSpPr/>
            <p:nvPr/>
          </p:nvSpPr>
          <p:spPr>
            <a:xfrm rot="8046119">
              <a:off x="1932295" y="2093000"/>
              <a:ext cx="1411679" cy="1360357"/>
            </a:xfrm>
            <a:prstGeom prst="teardrop">
              <a:avLst/>
            </a:prstGeom>
            <a:solidFill>
              <a:srgbClr val="E1DCD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Lágrima 77">
              <a:extLst>
                <a:ext uri="{FF2B5EF4-FFF2-40B4-BE49-F238E27FC236}">
                  <a16:creationId xmlns:a16="http://schemas.microsoft.com/office/drawing/2014/main" xmlns="" id="{79708A55-50AE-447B-AE12-6DF1D58B1F57}"/>
                </a:ext>
              </a:extLst>
            </p:cNvPr>
            <p:cNvSpPr/>
            <p:nvPr/>
          </p:nvSpPr>
          <p:spPr>
            <a:xfrm rot="8046119">
              <a:off x="3840183" y="2093002"/>
              <a:ext cx="1411679" cy="1360357"/>
            </a:xfrm>
            <a:prstGeom prst="teardrop">
              <a:avLst/>
            </a:prstGeom>
            <a:solidFill>
              <a:srgbClr val="E1DCD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Lágrima 78">
              <a:extLst>
                <a:ext uri="{FF2B5EF4-FFF2-40B4-BE49-F238E27FC236}">
                  <a16:creationId xmlns:a16="http://schemas.microsoft.com/office/drawing/2014/main" xmlns="" id="{C73A049D-2FE0-4864-B1C2-20CBCD93075C}"/>
                </a:ext>
              </a:extLst>
            </p:cNvPr>
            <p:cNvSpPr/>
            <p:nvPr/>
          </p:nvSpPr>
          <p:spPr>
            <a:xfrm rot="8046119">
              <a:off x="5748071" y="2092999"/>
              <a:ext cx="1411679" cy="1360357"/>
            </a:xfrm>
            <a:prstGeom prst="teardrop">
              <a:avLst/>
            </a:prstGeom>
            <a:solidFill>
              <a:srgbClr val="E1DCD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Lágrima 79">
              <a:extLst>
                <a:ext uri="{FF2B5EF4-FFF2-40B4-BE49-F238E27FC236}">
                  <a16:creationId xmlns:a16="http://schemas.microsoft.com/office/drawing/2014/main" xmlns="" id="{CD2E62B6-373A-4183-9A7D-BC631B210935}"/>
                </a:ext>
              </a:extLst>
            </p:cNvPr>
            <p:cNvSpPr/>
            <p:nvPr/>
          </p:nvSpPr>
          <p:spPr>
            <a:xfrm rot="8046119">
              <a:off x="7655960" y="2078005"/>
              <a:ext cx="1411679" cy="1360357"/>
            </a:xfrm>
            <a:prstGeom prst="teardrop">
              <a:avLst/>
            </a:prstGeom>
            <a:solidFill>
              <a:srgbClr val="E1DCD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9" name="Gráfico 88" descr="Profesor">
              <a:extLst>
                <a:ext uri="{FF2B5EF4-FFF2-40B4-BE49-F238E27FC236}">
                  <a16:creationId xmlns:a16="http://schemas.microsoft.com/office/drawing/2014/main" xmlns="" id="{562428C8-E15C-4A4A-B775-6B3F419462B6}"/>
                </a:ext>
              </a:extLst>
            </p:cNvPr>
            <p:cNvPicPr>
              <a:picLocks noChangeAspect="1"/>
            </p:cNvPicPr>
            <p:nvPr/>
          </p:nvPicPr>
          <p:blipFill>
            <a:blip r:embed="rId2" cstate="email">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346386" y="2374324"/>
              <a:ext cx="767721" cy="767721"/>
            </a:xfrm>
            <a:prstGeom prst="rect">
              <a:avLst/>
            </a:prstGeom>
          </p:spPr>
        </p:pic>
        <p:pic>
          <p:nvPicPr>
            <p:cNvPr id="91" name="Gráfico 90" descr="Dinero">
              <a:extLst>
                <a:ext uri="{FF2B5EF4-FFF2-40B4-BE49-F238E27FC236}">
                  <a16:creationId xmlns:a16="http://schemas.microsoft.com/office/drawing/2014/main" xmlns="" id="{FE0D24AB-252A-4281-9245-6BB9B73B6938}"/>
                </a:ext>
              </a:extLst>
            </p:cNvPr>
            <p:cNvPicPr>
              <a:picLocks noChangeAspect="1"/>
            </p:cNvPicPr>
            <p:nvPr/>
          </p:nvPicPr>
          <p:blipFill>
            <a:blip r:embed="rId4" cstate="email">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4162162" y="2389320"/>
              <a:ext cx="767721" cy="767721"/>
            </a:xfrm>
            <a:prstGeom prst="rect">
              <a:avLst/>
            </a:prstGeom>
          </p:spPr>
        </p:pic>
        <p:pic>
          <p:nvPicPr>
            <p:cNvPr id="93" name="Gráfico 92" descr="Lista de comprobación">
              <a:extLst>
                <a:ext uri="{FF2B5EF4-FFF2-40B4-BE49-F238E27FC236}">
                  <a16:creationId xmlns:a16="http://schemas.microsoft.com/office/drawing/2014/main" xmlns="" id="{3FC32C4F-EA77-41B3-900F-1DA2808243D3}"/>
                </a:ext>
              </a:extLst>
            </p:cNvPr>
            <p:cNvPicPr>
              <a:picLocks noChangeAspect="1"/>
            </p:cNvPicPr>
            <p:nvPr/>
          </p:nvPicPr>
          <p:blipFill>
            <a:blip r:embed="rId6" cstate="email">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a:off x="2254274" y="2389318"/>
              <a:ext cx="767721" cy="767721"/>
            </a:xfrm>
            <a:prstGeom prst="rect">
              <a:avLst/>
            </a:prstGeom>
          </p:spPr>
        </p:pic>
        <p:pic>
          <p:nvPicPr>
            <p:cNvPr id="95" name="Gráfico 94" descr="Ojo">
              <a:extLst>
                <a:ext uri="{FF2B5EF4-FFF2-40B4-BE49-F238E27FC236}">
                  <a16:creationId xmlns:a16="http://schemas.microsoft.com/office/drawing/2014/main" xmlns="" id="{6F9A4EAA-101C-4AE4-A858-B24E18432CCC}"/>
                </a:ext>
              </a:extLst>
            </p:cNvPr>
            <p:cNvPicPr>
              <a:picLocks noChangeAspect="1"/>
            </p:cNvPicPr>
            <p:nvPr/>
          </p:nvPicPr>
          <p:blipFill>
            <a:blip r:embed="rId8" cstate="email">
              <a:extLst>
                <a:ext uri="{28A0092B-C50C-407E-A947-70E740481C1C}">
                  <a14:useLocalDpi xmlns:a14="http://schemas.microsoft.com/office/drawing/2010/main" val="0"/>
                </a:ext>
                <a:ext uri="{96DAC541-7B7A-43D3-8B79-37D633B846F1}">
                  <asvg:svgBlip xmlns:asvg="http://schemas.microsoft.com/office/drawing/2016/SVG/main" xmlns="" r:embed="rId9"/>
                </a:ext>
              </a:extLst>
            </a:blip>
            <a:stretch>
              <a:fillRect/>
            </a:stretch>
          </p:blipFill>
          <p:spPr>
            <a:xfrm>
              <a:off x="6070050" y="2389317"/>
              <a:ext cx="767721" cy="767721"/>
            </a:xfrm>
            <a:prstGeom prst="rect">
              <a:avLst/>
            </a:prstGeom>
          </p:spPr>
        </p:pic>
        <p:pic>
          <p:nvPicPr>
            <p:cNvPr id="97" name="Gráfico 96" descr="Lupa">
              <a:extLst>
                <a:ext uri="{FF2B5EF4-FFF2-40B4-BE49-F238E27FC236}">
                  <a16:creationId xmlns:a16="http://schemas.microsoft.com/office/drawing/2014/main" xmlns="" id="{7AE48DCC-1ACA-4C64-AA20-CF410B7E3DD7}"/>
                </a:ext>
              </a:extLst>
            </p:cNvPr>
            <p:cNvPicPr>
              <a:picLocks noChangeAspect="1"/>
            </p:cNvPicPr>
            <p:nvPr/>
          </p:nvPicPr>
          <p:blipFill>
            <a:blip r:embed="rId10" cstate="email">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7950873" y="2389316"/>
              <a:ext cx="767721" cy="767721"/>
            </a:xfrm>
            <a:prstGeom prst="rect">
              <a:avLst/>
            </a:prstGeom>
          </p:spPr>
        </p:pic>
      </p:grpSp>
      <p:graphicFrame>
        <p:nvGraphicFramePr>
          <p:cNvPr id="101" name="Tabla 100">
            <a:extLst>
              <a:ext uri="{FF2B5EF4-FFF2-40B4-BE49-F238E27FC236}">
                <a16:creationId xmlns:a16="http://schemas.microsoft.com/office/drawing/2014/main" xmlns="" id="{1A7F0E16-6E2C-4A55-94DC-1042A2347424}"/>
              </a:ext>
            </a:extLst>
          </p:cNvPr>
          <p:cNvGraphicFramePr>
            <a:graphicFrameLocks noGrp="1"/>
          </p:cNvGraphicFramePr>
          <p:nvPr>
            <p:extLst>
              <p:ext uri="{D42A27DB-BD31-4B8C-83A1-F6EECF244321}">
                <p14:modId xmlns:p14="http://schemas.microsoft.com/office/powerpoint/2010/main" val="237868306"/>
              </p:ext>
            </p:extLst>
          </p:nvPr>
        </p:nvGraphicFramePr>
        <p:xfrm>
          <a:off x="-104932" y="4296611"/>
          <a:ext cx="9248930" cy="2074210"/>
        </p:xfrm>
        <a:graphic>
          <a:graphicData uri="http://schemas.openxmlformats.org/drawingml/2006/table">
            <a:tbl>
              <a:tblPr firstRow="1" bandRow="1">
                <a:tableStyleId>{5C22544A-7EE6-4342-B048-85BDC9FD1C3A}</a:tableStyleId>
              </a:tblPr>
              <a:tblGrid>
                <a:gridCol w="1849786">
                  <a:extLst>
                    <a:ext uri="{9D8B030D-6E8A-4147-A177-3AD203B41FA5}">
                      <a16:colId xmlns:a16="http://schemas.microsoft.com/office/drawing/2014/main" xmlns="" val="3815776447"/>
                    </a:ext>
                  </a:extLst>
                </a:gridCol>
                <a:gridCol w="1849786">
                  <a:extLst>
                    <a:ext uri="{9D8B030D-6E8A-4147-A177-3AD203B41FA5}">
                      <a16:colId xmlns:a16="http://schemas.microsoft.com/office/drawing/2014/main" xmlns="" val="2142746687"/>
                    </a:ext>
                  </a:extLst>
                </a:gridCol>
                <a:gridCol w="1849786">
                  <a:extLst>
                    <a:ext uri="{9D8B030D-6E8A-4147-A177-3AD203B41FA5}">
                      <a16:colId xmlns:a16="http://schemas.microsoft.com/office/drawing/2014/main" xmlns="" val="2087868967"/>
                    </a:ext>
                  </a:extLst>
                </a:gridCol>
                <a:gridCol w="1849786">
                  <a:extLst>
                    <a:ext uri="{9D8B030D-6E8A-4147-A177-3AD203B41FA5}">
                      <a16:colId xmlns:a16="http://schemas.microsoft.com/office/drawing/2014/main" xmlns="" val="375830641"/>
                    </a:ext>
                  </a:extLst>
                </a:gridCol>
                <a:gridCol w="1849786">
                  <a:extLst>
                    <a:ext uri="{9D8B030D-6E8A-4147-A177-3AD203B41FA5}">
                      <a16:colId xmlns:a16="http://schemas.microsoft.com/office/drawing/2014/main" xmlns="" val="1289055886"/>
                    </a:ext>
                  </a:extLst>
                </a:gridCol>
              </a:tblGrid>
              <a:tr h="2074210">
                <a:tc>
                  <a:txBody>
                    <a:bodyPr/>
                    <a:lstStyle/>
                    <a:p>
                      <a:pPr algn="ctr"/>
                      <a:r>
                        <a:rPr lang="es-ES" sz="1600" b="0" dirty="0">
                          <a:solidFill>
                            <a:schemeClr val="tx1"/>
                          </a:solidFill>
                        </a:rPr>
                        <a:t>Se evalúa la independencia e imparcialidad de la autoridad designada, la aptitud profesional y probidad.</a:t>
                      </a:r>
                      <a:endParaRPr lang="en-US" sz="1600" b="0" dirty="0">
                        <a:solidFill>
                          <a:schemeClr val="tx1"/>
                        </a:solidFill>
                      </a:endParaRPr>
                    </a:p>
                  </a:txBody>
                  <a:tcP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noFill/>
                  </a:tcPr>
                </a:tc>
                <a:tc>
                  <a:txBody>
                    <a:bodyPr/>
                    <a:lstStyle/>
                    <a:p>
                      <a:pPr algn="ctr"/>
                      <a:r>
                        <a:rPr lang="es-ES" sz="1600" b="0" dirty="0">
                          <a:solidFill>
                            <a:schemeClr val="tx1"/>
                          </a:solidFill>
                        </a:rPr>
                        <a:t>Se evalúa la sujeción a la ley, el cumplimiento efectivo de valores del Estado de derecho y la democracia.</a:t>
                      </a:r>
                      <a:endParaRPr lang="en-US" sz="1600" b="0" dirty="0">
                        <a:solidFill>
                          <a:schemeClr val="tx1"/>
                        </a:solidFill>
                      </a:endParaRPr>
                    </a:p>
                  </a:txBody>
                  <a:tcP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noFill/>
                  </a:tcPr>
                </a:tc>
                <a:tc>
                  <a:txBody>
                    <a:bodyPr/>
                    <a:lstStyle/>
                    <a:p>
                      <a:pPr algn="ctr"/>
                      <a:r>
                        <a:rPr lang="es-ES" sz="1600" b="0" dirty="0">
                          <a:solidFill>
                            <a:schemeClr val="tx1"/>
                          </a:solidFill>
                        </a:rPr>
                        <a:t>Se evalúa la eficiencia y correcto manejo de recursos de la administración públicas.</a:t>
                      </a:r>
                      <a:endParaRPr lang="en-US" sz="1600" b="0" dirty="0">
                        <a:solidFill>
                          <a:schemeClr val="tx1"/>
                        </a:solidFill>
                      </a:endParaRPr>
                    </a:p>
                  </a:txBody>
                  <a:tcP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noFill/>
                  </a:tcPr>
                </a:tc>
                <a:tc>
                  <a:txBody>
                    <a:bodyPr/>
                    <a:lstStyle/>
                    <a:p>
                      <a:pPr algn="ctr"/>
                      <a:r>
                        <a:rPr lang="es-ES" sz="1600" b="0" dirty="0">
                          <a:solidFill>
                            <a:schemeClr val="tx1"/>
                          </a:solidFill>
                        </a:rPr>
                        <a:t>Se evalúa la disponibilidad de información, libertad de expresión y promoción de la participación. </a:t>
                      </a:r>
                      <a:endParaRPr lang="en-US" sz="1600" b="0" dirty="0">
                        <a:solidFill>
                          <a:schemeClr val="tx1"/>
                        </a:solidFill>
                      </a:endParaRPr>
                    </a:p>
                  </a:txBody>
                  <a:tcP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noFill/>
                  </a:tcPr>
                </a:tc>
                <a:tc>
                  <a:txBody>
                    <a:bodyPr/>
                    <a:lstStyle/>
                    <a:p>
                      <a:pPr algn="ctr"/>
                      <a:r>
                        <a:rPr lang="es-ES" sz="1600" b="0" dirty="0">
                          <a:solidFill>
                            <a:schemeClr val="tx1"/>
                          </a:solidFill>
                        </a:rPr>
                        <a:t>Se evalúa la percepción de los ciudadanos sobre la autoridad evaluada.</a:t>
                      </a:r>
                      <a:endParaRPr lang="en-US" sz="1600" b="0" dirty="0">
                        <a:solidFill>
                          <a:schemeClr val="tx1"/>
                        </a:solidFill>
                      </a:endParaRPr>
                    </a:p>
                  </a:txBody>
                  <a:tcP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xmlns="" val="1058253725"/>
                  </a:ext>
                </a:extLst>
              </a:tr>
            </a:tbl>
          </a:graphicData>
        </a:graphic>
      </p:graphicFrame>
      <p:sp>
        <p:nvSpPr>
          <p:cNvPr id="20" name="Title 1">
            <a:extLst>
              <a:ext uri="{FF2B5EF4-FFF2-40B4-BE49-F238E27FC236}">
                <a16:creationId xmlns:a16="http://schemas.microsoft.com/office/drawing/2014/main" xmlns="" id="{7CC7CA5D-9A81-4373-A5C1-F08D5A1F3518}"/>
              </a:ext>
            </a:extLst>
          </p:cNvPr>
          <p:cNvSpPr txBox="1">
            <a:spLocks/>
          </p:cNvSpPr>
          <p:nvPr/>
        </p:nvSpPr>
        <p:spPr>
          <a:xfrm>
            <a:off x="321444" y="1277208"/>
            <a:ext cx="8396177" cy="63711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Bef>
                <a:spcPts val="1800"/>
              </a:spcBef>
              <a:spcAft>
                <a:spcPts val="1800"/>
              </a:spcAft>
            </a:pPr>
            <a:r>
              <a:rPr lang="en-US" sz="2400" b="1" dirty="0">
                <a:solidFill>
                  <a:srgbClr val="B51143"/>
                </a:solidFill>
              </a:rPr>
              <a:t>PARÁMETROS</a:t>
            </a:r>
            <a:r>
              <a:rPr lang="en-US" sz="2400" b="1" dirty="0">
                <a:solidFill>
                  <a:srgbClr val="18509A"/>
                </a:solidFill>
              </a:rPr>
              <a:t> </a:t>
            </a:r>
            <a:r>
              <a:rPr lang="en-US" sz="2400" b="1" dirty="0">
                <a:solidFill>
                  <a:srgbClr val="B51143"/>
                </a:solidFill>
              </a:rPr>
              <a:t>DE EVALUACIÓN PARA AUTORIDADES PÚBLICAS</a:t>
            </a:r>
            <a:r>
              <a:rPr lang="en-US" sz="1600" dirty="0">
                <a:solidFill>
                  <a:srgbClr val="B51143"/>
                </a:solidFill>
              </a:rPr>
              <a:t/>
            </a:r>
            <a:br>
              <a:rPr lang="en-US" sz="1600" dirty="0">
                <a:solidFill>
                  <a:srgbClr val="B51143"/>
                </a:solidFill>
              </a:rPr>
            </a:br>
            <a:endParaRPr lang="en-US" sz="1600" dirty="0">
              <a:solidFill>
                <a:srgbClr val="B51143"/>
              </a:solidFill>
            </a:endParaRPr>
          </a:p>
        </p:txBody>
      </p:sp>
    </p:spTree>
    <p:extLst>
      <p:ext uri="{BB962C8B-B14F-4D97-AF65-F5344CB8AC3E}">
        <p14:creationId xmlns:p14="http://schemas.microsoft.com/office/powerpoint/2010/main" val="941970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43" name="1042 Grupo"/>
          <p:cNvGrpSpPr/>
          <p:nvPr/>
        </p:nvGrpSpPr>
        <p:grpSpPr>
          <a:xfrm>
            <a:off x="71268" y="1541250"/>
            <a:ext cx="8921128" cy="3451545"/>
            <a:chOff x="71268" y="1295450"/>
            <a:chExt cx="8921128" cy="3451545"/>
          </a:xfrm>
        </p:grpSpPr>
        <p:grpSp>
          <p:nvGrpSpPr>
            <p:cNvPr id="1040" name="1039 Grupo"/>
            <p:cNvGrpSpPr/>
            <p:nvPr/>
          </p:nvGrpSpPr>
          <p:grpSpPr>
            <a:xfrm>
              <a:off x="5692877" y="1714709"/>
              <a:ext cx="3299519" cy="882405"/>
              <a:chOff x="5692877" y="1714709"/>
              <a:chExt cx="3299519" cy="882405"/>
            </a:xfrm>
          </p:grpSpPr>
          <p:sp>
            <p:nvSpPr>
              <p:cNvPr id="44" name="43 CuadroTexto"/>
              <p:cNvSpPr txBox="1"/>
              <p:nvPr/>
            </p:nvSpPr>
            <p:spPr>
              <a:xfrm>
                <a:off x="7166927" y="1714709"/>
                <a:ext cx="1825468" cy="830997"/>
              </a:xfrm>
              <a:prstGeom prst="rect">
                <a:avLst/>
              </a:prstGeom>
              <a:noFill/>
            </p:spPr>
            <p:txBody>
              <a:bodyPr wrap="square" rtlCol="0">
                <a:spAutoFit/>
              </a:bodyPr>
              <a:lstStyle/>
              <a:p>
                <a:pPr algn="just"/>
                <a:r>
                  <a:rPr lang="es-EC" sz="1200" dirty="0"/>
                  <a:t>Se aplican los </a:t>
                </a:r>
                <a:r>
                  <a:rPr lang="es-EC" sz="1200" b="1" dirty="0"/>
                  <a:t>parámetros de acuerdo a las funciones específicas de la autoridad.</a:t>
                </a:r>
                <a:endParaRPr lang="es-EC" sz="1200" dirty="0"/>
              </a:p>
            </p:txBody>
          </p:sp>
          <p:grpSp>
            <p:nvGrpSpPr>
              <p:cNvPr id="1039" name="1038 Grupo"/>
              <p:cNvGrpSpPr/>
              <p:nvPr/>
            </p:nvGrpSpPr>
            <p:grpSpPr>
              <a:xfrm>
                <a:off x="5692877" y="2241755"/>
                <a:ext cx="3299519" cy="355359"/>
                <a:chOff x="5692877" y="2241755"/>
                <a:chExt cx="3299519" cy="355359"/>
              </a:xfrm>
            </p:grpSpPr>
            <p:cxnSp>
              <p:nvCxnSpPr>
                <p:cNvPr id="47" name="46 Conector recto"/>
                <p:cNvCxnSpPr/>
                <p:nvPr/>
              </p:nvCxnSpPr>
              <p:spPr>
                <a:xfrm flipH="1">
                  <a:off x="7166927" y="2597114"/>
                  <a:ext cx="1825469" cy="0"/>
                </a:xfrm>
                <a:prstGeom prst="line">
                  <a:avLst/>
                </a:prstGeom>
                <a:ln w="12700">
                  <a:solidFill>
                    <a:srgbClr val="898989"/>
                  </a:solidFill>
                  <a:headEnd type="oval"/>
                </a:ln>
              </p:spPr>
              <p:style>
                <a:lnRef idx="1">
                  <a:schemeClr val="accent1"/>
                </a:lnRef>
                <a:fillRef idx="0">
                  <a:schemeClr val="accent1"/>
                </a:fillRef>
                <a:effectRef idx="0">
                  <a:schemeClr val="accent1"/>
                </a:effectRef>
                <a:fontRef idx="minor">
                  <a:schemeClr val="tx1"/>
                </a:fontRef>
              </p:style>
            </p:cxnSp>
            <p:cxnSp>
              <p:nvCxnSpPr>
                <p:cNvPr id="48" name="47 Conector recto"/>
                <p:cNvCxnSpPr/>
                <p:nvPr/>
              </p:nvCxnSpPr>
              <p:spPr>
                <a:xfrm flipH="1" flipV="1">
                  <a:off x="5692877" y="2241755"/>
                  <a:ext cx="1474051" cy="355359"/>
                </a:xfrm>
                <a:prstGeom prst="line">
                  <a:avLst/>
                </a:prstGeom>
                <a:ln w="12700">
                  <a:solidFill>
                    <a:srgbClr val="898989"/>
                  </a:solidFill>
                </a:ln>
              </p:spPr>
              <p:style>
                <a:lnRef idx="1">
                  <a:schemeClr val="accent1"/>
                </a:lnRef>
                <a:fillRef idx="0">
                  <a:schemeClr val="accent1"/>
                </a:fillRef>
                <a:effectRef idx="0">
                  <a:schemeClr val="accent1"/>
                </a:effectRef>
                <a:fontRef idx="minor">
                  <a:schemeClr val="tx1"/>
                </a:fontRef>
              </p:style>
            </p:cxnSp>
          </p:grpSp>
        </p:grpSp>
        <p:grpSp>
          <p:nvGrpSpPr>
            <p:cNvPr id="1041" name="1040 Grupo"/>
            <p:cNvGrpSpPr/>
            <p:nvPr/>
          </p:nvGrpSpPr>
          <p:grpSpPr>
            <a:xfrm>
              <a:off x="506050" y="3765778"/>
              <a:ext cx="3141718" cy="981217"/>
              <a:chOff x="506050" y="3765778"/>
              <a:chExt cx="3141718" cy="981217"/>
            </a:xfrm>
          </p:grpSpPr>
          <p:sp>
            <p:nvSpPr>
              <p:cNvPr id="38" name="37 CuadroTexto"/>
              <p:cNvSpPr txBox="1"/>
              <p:nvPr/>
            </p:nvSpPr>
            <p:spPr>
              <a:xfrm>
                <a:off x="549984" y="3915998"/>
                <a:ext cx="1825468" cy="830997"/>
              </a:xfrm>
              <a:prstGeom prst="rect">
                <a:avLst/>
              </a:prstGeom>
              <a:noFill/>
            </p:spPr>
            <p:txBody>
              <a:bodyPr wrap="square" rtlCol="0">
                <a:spAutoFit/>
              </a:bodyPr>
              <a:lstStyle/>
              <a:p>
                <a:pPr algn="just"/>
                <a:r>
                  <a:rPr lang="es-EC" sz="1200" dirty="0"/>
                  <a:t>Se receptan los </a:t>
                </a:r>
                <a:r>
                  <a:rPr lang="es-EC" sz="1200" b="1" dirty="0"/>
                  <a:t>descargos</a:t>
                </a:r>
                <a:r>
                  <a:rPr lang="es-EC" sz="1200" dirty="0"/>
                  <a:t> de la autoridad y se sustancia una </a:t>
                </a:r>
                <a:r>
                  <a:rPr lang="es-EC" sz="1200" b="1" dirty="0"/>
                  <a:t>audiencia pública</a:t>
                </a:r>
                <a:r>
                  <a:rPr lang="es-EC" sz="1200" dirty="0"/>
                  <a:t>.</a:t>
                </a:r>
              </a:p>
            </p:txBody>
          </p:sp>
          <p:grpSp>
            <p:nvGrpSpPr>
              <p:cNvPr id="1031" name="1030 Grupo"/>
              <p:cNvGrpSpPr/>
              <p:nvPr/>
            </p:nvGrpSpPr>
            <p:grpSpPr>
              <a:xfrm>
                <a:off x="506050" y="3765778"/>
                <a:ext cx="3141718" cy="981217"/>
                <a:chOff x="506050" y="4650658"/>
                <a:chExt cx="3141718" cy="981217"/>
              </a:xfrm>
            </p:grpSpPr>
            <p:cxnSp>
              <p:nvCxnSpPr>
                <p:cNvPr id="40" name="39 Conector recto"/>
                <p:cNvCxnSpPr/>
                <p:nvPr/>
              </p:nvCxnSpPr>
              <p:spPr>
                <a:xfrm>
                  <a:off x="506050" y="5631875"/>
                  <a:ext cx="1808921" cy="0"/>
                </a:xfrm>
                <a:prstGeom prst="line">
                  <a:avLst/>
                </a:prstGeom>
                <a:ln w="12700">
                  <a:solidFill>
                    <a:srgbClr val="898989"/>
                  </a:solidFill>
                  <a:headEnd type="oval"/>
                </a:ln>
              </p:spPr>
              <p:style>
                <a:lnRef idx="1">
                  <a:schemeClr val="accent1"/>
                </a:lnRef>
                <a:fillRef idx="0">
                  <a:schemeClr val="accent1"/>
                </a:fillRef>
                <a:effectRef idx="0">
                  <a:schemeClr val="accent1"/>
                </a:effectRef>
                <a:fontRef idx="minor">
                  <a:schemeClr val="tx1"/>
                </a:fontRef>
              </p:style>
            </p:cxnSp>
            <p:cxnSp>
              <p:nvCxnSpPr>
                <p:cNvPr id="41" name="40 Conector recto"/>
                <p:cNvCxnSpPr/>
                <p:nvPr/>
              </p:nvCxnSpPr>
              <p:spPr>
                <a:xfrm flipV="1">
                  <a:off x="2314971" y="4650658"/>
                  <a:ext cx="1332797" cy="981217"/>
                </a:xfrm>
                <a:prstGeom prst="line">
                  <a:avLst/>
                </a:prstGeom>
                <a:ln w="12700">
                  <a:solidFill>
                    <a:srgbClr val="898989"/>
                  </a:solidFill>
                </a:ln>
              </p:spPr>
              <p:style>
                <a:lnRef idx="1">
                  <a:schemeClr val="accent1"/>
                </a:lnRef>
                <a:fillRef idx="0">
                  <a:schemeClr val="accent1"/>
                </a:fillRef>
                <a:effectRef idx="0">
                  <a:schemeClr val="accent1"/>
                </a:effectRef>
                <a:fontRef idx="minor">
                  <a:schemeClr val="tx1"/>
                </a:fontRef>
              </p:style>
            </p:cxnSp>
          </p:grpSp>
        </p:grpSp>
        <p:grpSp>
          <p:nvGrpSpPr>
            <p:cNvPr id="1042" name="1041 Grupo"/>
            <p:cNvGrpSpPr/>
            <p:nvPr/>
          </p:nvGrpSpPr>
          <p:grpSpPr>
            <a:xfrm>
              <a:off x="71268" y="1714709"/>
              <a:ext cx="2446214" cy="1754326"/>
              <a:chOff x="71268" y="1714709"/>
              <a:chExt cx="2446214" cy="1754326"/>
            </a:xfrm>
          </p:grpSpPr>
          <p:sp>
            <p:nvSpPr>
              <p:cNvPr id="15" name="14 CuadroTexto"/>
              <p:cNvSpPr txBox="1"/>
              <p:nvPr/>
            </p:nvSpPr>
            <p:spPr>
              <a:xfrm>
                <a:off x="99392" y="1714709"/>
                <a:ext cx="1910004" cy="1754326"/>
              </a:xfrm>
              <a:prstGeom prst="rect">
                <a:avLst/>
              </a:prstGeom>
              <a:noFill/>
            </p:spPr>
            <p:txBody>
              <a:bodyPr wrap="square" rtlCol="0">
                <a:spAutoFit/>
              </a:bodyPr>
              <a:lstStyle/>
              <a:p>
                <a:pPr algn="just"/>
                <a:r>
                  <a:rPr lang="es-EC" sz="1200" dirty="0"/>
                  <a:t>Se conforma una </a:t>
                </a:r>
                <a:r>
                  <a:rPr lang="es-EC" sz="1200" b="1" dirty="0"/>
                  <a:t>Coordinación Técnica de Evaluación</a:t>
                </a:r>
                <a:r>
                  <a:rPr lang="es-EC" sz="1200" dirty="0"/>
                  <a:t> que analiza la gestión de la autoridad evaluada. Se permite la presentación de </a:t>
                </a:r>
                <a:r>
                  <a:rPr lang="es-EC" sz="1200" b="1" dirty="0"/>
                  <a:t>denuncias ciudadanas</a:t>
                </a:r>
                <a:r>
                  <a:rPr lang="es-EC" sz="1200" dirty="0"/>
                  <a:t> respecto de irregularidades o actos de corrupción.</a:t>
                </a:r>
              </a:p>
            </p:txBody>
          </p:sp>
          <p:grpSp>
            <p:nvGrpSpPr>
              <p:cNvPr id="1024" name="1023 Grupo"/>
              <p:cNvGrpSpPr/>
              <p:nvPr/>
            </p:nvGrpSpPr>
            <p:grpSpPr>
              <a:xfrm>
                <a:off x="71268" y="3156155"/>
                <a:ext cx="2446214" cy="312880"/>
                <a:chOff x="71268" y="3156155"/>
                <a:chExt cx="2446214" cy="312880"/>
              </a:xfrm>
            </p:grpSpPr>
            <p:cxnSp>
              <p:nvCxnSpPr>
                <p:cNvPr id="27" name="26 Conector recto"/>
                <p:cNvCxnSpPr/>
                <p:nvPr/>
              </p:nvCxnSpPr>
              <p:spPr>
                <a:xfrm>
                  <a:off x="71268" y="3469035"/>
                  <a:ext cx="1808921" cy="0"/>
                </a:xfrm>
                <a:prstGeom prst="line">
                  <a:avLst/>
                </a:prstGeom>
                <a:ln w="12700">
                  <a:solidFill>
                    <a:srgbClr val="898989"/>
                  </a:solidFill>
                  <a:headEnd type="oval"/>
                </a:ln>
              </p:spPr>
              <p:style>
                <a:lnRef idx="1">
                  <a:schemeClr val="accent1"/>
                </a:lnRef>
                <a:fillRef idx="0">
                  <a:schemeClr val="accent1"/>
                </a:fillRef>
                <a:effectRef idx="0">
                  <a:schemeClr val="accent1"/>
                </a:effectRef>
                <a:fontRef idx="minor">
                  <a:schemeClr val="tx1"/>
                </a:fontRef>
              </p:style>
            </p:cxnSp>
            <p:cxnSp>
              <p:nvCxnSpPr>
                <p:cNvPr id="31" name="30 Conector recto"/>
                <p:cNvCxnSpPr/>
                <p:nvPr/>
              </p:nvCxnSpPr>
              <p:spPr>
                <a:xfrm flipV="1">
                  <a:off x="1880189" y="3156155"/>
                  <a:ext cx="637293" cy="312880"/>
                </a:xfrm>
                <a:prstGeom prst="line">
                  <a:avLst/>
                </a:prstGeom>
                <a:ln w="12700">
                  <a:solidFill>
                    <a:srgbClr val="898989"/>
                  </a:solidFill>
                </a:ln>
              </p:spPr>
              <p:style>
                <a:lnRef idx="1">
                  <a:schemeClr val="accent1"/>
                </a:lnRef>
                <a:fillRef idx="0">
                  <a:schemeClr val="accent1"/>
                </a:fillRef>
                <a:effectRef idx="0">
                  <a:schemeClr val="accent1"/>
                </a:effectRef>
                <a:fontRef idx="minor">
                  <a:schemeClr val="tx1"/>
                </a:fontRef>
              </p:style>
            </p:cxnSp>
          </p:grpSp>
        </p:grpSp>
        <p:grpSp>
          <p:nvGrpSpPr>
            <p:cNvPr id="14" name="13 Grupo"/>
            <p:cNvGrpSpPr/>
            <p:nvPr/>
          </p:nvGrpSpPr>
          <p:grpSpPr>
            <a:xfrm>
              <a:off x="1658142" y="1295450"/>
              <a:ext cx="5827713" cy="3402013"/>
              <a:chOff x="1627533" y="1687551"/>
              <a:chExt cx="5827713" cy="3402013"/>
            </a:xfrm>
          </p:grpSpPr>
          <p:grpSp>
            <p:nvGrpSpPr>
              <p:cNvPr id="13" name="12 Grupo"/>
              <p:cNvGrpSpPr/>
              <p:nvPr/>
            </p:nvGrpSpPr>
            <p:grpSpPr>
              <a:xfrm>
                <a:off x="2271091" y="2365513"/>
                <a:ext cx="4692928" cy="2040834"/>
                <a:chOff x="2271091" y="2365513"/>
                <a:chExt cx="4692928" cy="2040834"/>
              </a:xfrm>
              <a:solidFill>
                <a:srgbClr val="B51143">
                  <a:alpha val="51000"/>
                </a:srgbClr>
              </a:solidFill>
            </p:grpSpPr>
            <p:sp>
              <p:nvSpPr>
                <p:cNvPr id="10" name="9 Anillo"/>
                <p:cNvSpPr/>
                <p:nvPr/>
              </p:nvSpPr>
              <p:spPr>
                <a:xfrm>
                  <a:off x="2271091" y="2365513"/>
                  <a:ext cx="1555475" cy="1530626"/>
                </a:xfrm>
                <a:prstGeom prst="donut">
                  <a:avLst>
                    <a:gd name="adj" fmla="val 1223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solidFill>
                      <a:schemeClr val="tx1"/>
                    </a:solidFill>
                  </a:endParaRPr>
                </a:p>
              </p:txBody>
            </p:sp>
            <p:sp>
              <p:nvSpPr>
                <p:cNvPr id="17" name="16 Anillo"/>
                <p:cNvSpPr/>
                <p:nvPr/>
              </p:nvSpPr>
              <p:spPr>
                <a:xfrm>
                  <a:off x="3327952" y="2875721"/>
                  <a:ext cx="1555475" cy="1530626"/>
                </a:xfrm>
                <a:prstGeom prst="donut">
                  <a:avLst>
                    <a:gd name="adj" fmla="val 1223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solidFill>
                      <a:schemeClr val="tx1"/>
                    </a:solidFill>
                  </a:endParaRPr>
                </a:p>
              </p:txBody>
            </p:sp>
            <p:sp>
              <p:nvSpPr>
                <p:cNvPr id="18" name="17 Anillo"/>
                <p:cNvSpPr/>
                <p:nvPr/>
              </p:nvSpPr>
              <p:spPr>
                <a:xfrm>
                  <a:off x="4364935" y="2365513"/>
                  <a:ext cx="1555475" cy="1530626"/>
                </a:xfrm>
                <a:prstGeom prst="donut">
                  <a:avLst>
                    <a:gd name="adj" fmla="val 1223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solidFill>
                      <a:schemeClr val="tx1"/>
                    </a:solidFill>
                  </a:endParaRPr>
                </a:p>
              </p:txBody>
            </p:sp>
            <p:sp>
              <p:nvSpPr>
                <p:cNvPr id="19" name="18 Anillo"/>
                <p:cNvSpPr/>
                <p:nvPr/>
              </p:nvSpPr>
              <p:spPr>
                <a:xfrm>
                  <a:off x="5408544" y="2875721"/>
                  <a:ext cx="1555475" cy="1530626"/>
                </a:xfrm>
                <a:prstGeom prst="donut">
                  <a:avLst>
                    <a:gd name="adj" fmla="val 1223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solidFill>
                      <a:schemeClr val="tx1"/>
                    </a:solidFill>
                  </a:endParaRPr>
                </a:p>
              </p:txBody>
            </p:sp>
          </p:grpSp>
          <p:pic>
            <p:nvPicPr>
              <p:cNvPr id="1030" name="Picture 6"/>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rot="16200000">
                <a:off x="2840383" y="474701"/>
                <a:ext cx="3402013" cy="5827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grpSp>
        <p:nvGrpSpPr>
          <p:cNvPr id="25" name="24 Grupo"/>
          <p:cNvGrpSpPr/>
          <p:nvPr/>
        </p:nvGrpSpPr>
        <p:grpSpPr>
          <a:xfrm>
            <a:off x="2517482" y="1319464"/>
            <a:ext cx="4109037" cy="369332"/>
            <a:chOff x="2301702" y="1240808"/>
            <a:chExt cx="4109037" cy="369332"/>
          </a:xfrm>
        </p:grpSpPr>
        <p:sp>
          <p:nvSpPr>
            <p:cNvPr id="16" name="15 CuadroTexto"/>
            <p:cNvSpPr txBox="1"/>
            <p:nvPr/>
          </p:nvSpPr>
          <p:spPr>
            <a:xfrm>
              <a:off x="2457846" y="1240808"/>
              <a:ext cx="3796748" cy="369332"/>
            </a:xfrm>
            <a:prstGeom prst="rect">
              <a:avLst/>
            </a:prstGeom>
            <a:noFill/>
          </p:spPr>
          <p:txBody>
            <a:bodyPr wrap="square" rtlCol="0">
              <a:spAutoFit/>
            </a:bodyPr>
            <a:lstStyle/>
            <a:p>
              <a:pPr algn="ctr"/>
              <a:r>
                <a:rPr lang="es-EC" dirty="0">
                  <a:solidFill>
                    <a:schemeClr val="bg1">
                      <a:lumMod val="50000"/>
                    </a:schemeClr>
                  </a:solidFill>
                </a:rPr>
                <a:t>PROCESO DE </a:t>
              </a:r>
              <a:r>
                <a:rPr lang="es-EC" b="1" dirty="0">
                  <a:solidFill>
                    <a:schemeClr val="bg1">
                      <a:lumMod val="50000"/>
                    </a:schemeClr>
                  </a:solidFill>
                </a:rPr>
                <a:t>EVALUACIÓN</a:t>
              </a:r>
            </a:p>
          </p:txBody>
        </p:sp>
        <p:cxnSp>
          <p:nvCxnSpPr>
            <p:cNvPr id="22" name="21 Conector recto"/>
            <p:cNvCxnSpPr/>
            <p:nvPr/>
          </p:nvCxnSpPr>
          <p:spPr>
            <a:xfrm>
              <a:off x="2301702" y="1240808"/>
              <a:ext cx="4109037" cy="0"/>
            </a:xfrm>
            <a:prstGeom prst="line">
              <a:avLst/>
            </a:prstGeom>
            <a:ln>
              <a:solidFill>
                <a:srgbClr val="898989"/>
              </a:solidFill>
            </a:ln>
          </p:spPr>
          <p:style>
            <a:lnRef idx="1">
              <a:schemeClr val="accent1"/>
            </a:lnRef>
            <a:fillRef idx="0">
              <a:schemeClr val="accent1"/>
            </a:fillRef>
            <a:effectRef idx="0">
              <a:schemeClr val="accent1"/>
            </a:effectRef>
            <a:fontRef idx="minor">
              <a:schemeClr val="tx1"/>
            </a:fontRef>
          </p:style>
        </p:cxnSp>
        <p:cxnSp>
          <p:nvCxnSpPr>
            <p:cNvPr id="30" name="29 Conector recto"/>
            <p:cNvCxnSpPr/>
            <p:nvPr/>
          </p:nvCxnSpPr>
          <p:spPr>
            <a:xfrm>
              <a:off x="2301702" y="1610140"/>
              <a:ext cx="4109037" cy="0"/>
            </a:xfrm>
            <a:prstGeom prst="line">
              <a:avLst/>
            </a:prstGeom>
            <a:ln>
              <a:solidFill>
                <a:srgbClr val="898989"/>
              </a:solidFill>
            </a:ln>
          </p:spPr>
          <p:style>
            <a:lnRef idx="1">
              <a:schemeClr val="accent1"/>
            </a:lnRef>
            <a:fillRef idx="0">
              <a:schemeClr val="accent1"/>
            </a:fillRef>
            <a:effectRef idx="0">
              <a:schemeClr val="accent1"/>
            </a:effectRef>
            <a:fontRef idx="minor">
              <a:schemeClr val="tx1"/>
            </a:fontRef>
          </p:style>
        </p:cxnSp>
      </p:grpSp>
      <p:sp>
        <p:nvSpPr>
          <p:cNvPr id="61" name="60 CuadroTexto"/>
          <p:cNvSpPr txBox="1"/>
          <p:nvPr/>
        </p:nvSpPr>
        <p:spPr>
          <a:xfrm>
            <a:off x="3881007" y="4798926"/>
            <a:ext cx="4633727" cy="1154162"/>
          </a:xfrm>
          <a:prstGeom prst="rect">
            <a:avLst/>
          </a:prstGeom>
          <a:noFill/>
        </p:spPr>
        <p:txBody>
          <a:bodyPr wrap="square" rtlCol="0">
            <a:spAutoFit/>
          </a:bodyPr>
          <a:lstStyle/>
          <a:p>
            <a:pPr>
              <a:spcAft>
                <a:spcPts val="600"/>
              </a:spcAft>
            </a:pPr>
            <a:r>
              <a:rPr lang="es-EC" sz="1600" dirty="0"/>
              <a:t>La implementación de la evaluación a través de los parámetros funciona como:</a:t>
            </a:r>
          </a:p>
          <a:p>
            <a:pPr marL="285750" indent="-285750">
              <a:buFont typeface="Arial" pitchFamily="34" charset="0"/>
              <a:buChar char="•"/>
            </a:pPr>
            <a:r>
              <a:rPr lang="es-EC" sz="1600" dirty="0"/>
              <a:t>Mecanismo de prevención</a:t>
            </a:r>
          </a:p>
          <a:p>
            <a:pPr marL="285750" indent="-285750">
              <a:buFont typeface="Arial" pitchFamily="34" charset="0"/>
              <a:buChar char="•"/>
            </a:pPr>
            <a:r>
              <a:rPr lang="es-EC" sz="1600" dirty="0"/>
              <a:t>Erradicación de prácticas de corrupción</a:t>
            </a:r>
          </a:p>
        </p:txBody>
      </p:sp>
      <p:grpSp>
        <p:nvGrpSpPr>
          <p:cNvPr id="1046" name="1045 Grupo"/>
          <p:cNvGrpSpPr/>
          <p:nvPr/>
        </p:nvGrpSpPr>
        <p:grpSpPr>
          <a:xfrm>
            <a:off x="3647767" y="4618806"/>
            <a:ext cx="4857135" cy="1424945"/>
            <a:chOff x="3647767" y="4618806"/>
            <a:chExt cx="4857135" cy="1424945"/>
          </a:xfrm>
          <a:gradFill>
            <a:gsLst>
              <a:gs pos="0">
                <a:srgbClr val="BBBDBC"/>
              </a:gs>
              <a:gs pos="100000">
                <a:srgbClr val="D0C6C4"/>
              </a:gs>
            </a:gsLst>
            <a:lin ang="5400000" scaled="0"/>
          </a:gradFill>
        </p:grpSpPr>
        <p:sp>
          <p:nvSpPr>
            <p:cNvPr id="1044" name="1043 Medio marco"/>
            <p:cNvSpPr/>
            <p:nvPr/>
          </p:nvSpPr>
          <p:spPr>
            <a:xfrm>
              <a:off x="3647767" y="4618806"/>
              <a:ext cx="4857135" cy="1410193"/>
            </a:xfrm>
            <a:prstGeom prst="halfFrame">
              <a:avLst>
                <a:gd name="adj1" fmla="val 4507"/>
                <a:gd name="adj2" fmla="val 450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solidFill>
                  <a:schemeClr val="tx1"/>
                </a:solidFill>
              </a:endParaRPr>
            </a:p>
          </p:txBody>
        </p:sp>
        <p:sp>
          <p:nvSpPr>
            <p:cNvPr id="64" name="63 Medio marco"/>
            <p:cNvSpPr/>
            <p:nvPr/>
          </p:nvSpPr>
          <p:spPr>
            <a:xfrm rot="10800000">
              <a:off x="7466190" y="5186253"/>
              <a:ext cx="1028880" cy="857498"/>
            </a:xfrm>
            <a:prstGeom prst="halfFrame">
              <a:avLst>
                <a:gd name="adj1" fmla="val 7296"/>
                <a:gd name="adj2" fmla="val 729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solidFill>
                  <a:schemeClr val="tx1"/>
                </a:solidFill>
              </a:endParaRPr>
            </a:p>
          </p:txBody>
        </p:sp>
      </p:grpSp>
    </p:spTree>
    <p:extLst>
      <p:ext uri="{BB962C8B-B14F-4D97-AF65-F5344CB8AC3E}">
        <p14:creationId xmlns:p14="http://schemas.microsoft.com/office/powerpoint/2010/main" val="500122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4689986" y="1212455"/>
            <a:ext cx="4320000" cy="523220"/>
          </a:xfrm>
          <a:prstGeom prst="rect">
            <a:avLst/>
          </a:prstGeom>
          <a:noFill/>
        </p:spPr>
        <p:txBody>
          <a:bodyPr wrap="square" rtlCol="0">
            <a:spAutoFit/>
          </a:bodyPr>
          <a:lstStyle/>
          <a:p>
            <a:r>
              <a:rPr lang="es-EC" sz="1400" dirty="0"/>
              <a:t>Prevenir a las autoridades públicas que sus </a:t>
            </a:r>
            <a:r>
              <a:rPr lang="es-EC" sz="1400" b="1" dirty="0"/>
              <a:t>actos están sujetos a control</a:t>
            </a:r>
            <a:r>
              <a:rPr lang="es-EC" sz="1400" dirty="0"/>
              <a:t>.</a:t>
            </a:r>
          </a:p>
        </p:txBody>
      </p:sp>
      <p:sp>
        <p:nvSpPr>
          <p:cNvPr id="6" name="5 CuadroTexto"/>
          <p:cNvSpPr txBox="1"/>
          <p:nvPr/>
        </p:nvSpPr>
        <p:spPr>
          <a:xfrm>
            <a:off x="4689986" y="3822812"/>
            <a:ext cx="4320000" cy="523220"/>
          </a:xfrm>
          <a:prstGeom prst="rect">
            <a:avLst/>
          </a:prstGeom>
          <a:noFill/>
        </p:spPr>
        <p:txBody>
          <a:bodyPr wrap="square" rtlCol="0">
            <a:spAutoFit/>
          </a:bodyPr>
          <a:lstStyle/>
          <a:p>
            <a:r>
              <a:rPr lang="es-EC" sz="1400" dirty="0"/>
              <a:t>Indicar los </a:t>
            </a:r>
            <a:r>
              <a:rPr lang="es-EC" sz="1400" b="1" dirty="0"/>
              <a:t>estándares que toda autoridad pública debe cumplir </a:t>
            </a:r>
            <a:r>
              <a:rPr lang="es-EC" sz="1400" dirty="0"/>
              <a:t>en su gestión.</a:t>
            </a:r>
          </a:p>
        </p:txBody>
      </p:sp>
      <p:sp>
        <p:nvSpPr>
          <p:cNvPr id="15" name="14 Rectángulo"/>
          <p:cNvSpPr/>
          <p:nvPr/>
        </p:nvSpPr>
        <p:spPr>
          <a:xfrm>
            <a:off x="4689986" y="2082574"/>
            <a:ext cx="4320000" cy="684000"/>
          </a:xfrm>
          <a:prstGeom prst="rect">
            <a:avLst/>
          </a:prstGeom>
        </p:spPr>
        <p:txBody>
          <a:bodyPr wrap="square">
            <a:spAutoFit/>
          </a:bodyPr>
          <a:lstStyle/>
          <a:p>
            <a:r>
              <a:rPr lang="es-EC" sz="1400" b="1" dirty="0"/>
              <a:t>Reinstitucionalización del Estado</a:t>
            </a:r>
            <a:r>
              <a:rPr lang="es-EC" sz="1400" dirty="0"/>
              <a:t> a través de la designación idónea de funcionarios probos en reemplazo de aquellos que no cumplieron con la evaluación.</a:t>
            </a:r>
          </a:p>
        </p:txBody>
      </p:sp>
      <p:sp>
        <p:nvSpPr>
          <p:cNvPr id="16" name="15 Rectángulo"/>
          <p:cNvSpPr/>
          <p:nvPr/>
        </p:nvSpPr>
        <p:spPr>
          <a:xfrm>
            <a:off x="4689986" y="2952693"/>
            <a:ext cx="4320000" cy="684000"/>
          </a:xfrm>
          <a:prstGeom prst="rect">
            <a:avLst/>
          </a:prstGeom>
        </p:spPr>
        <p:txBody>
          <a:bodyPr wrap="square">
            <a:spAutoFit/>
          </a:bodyPr>
          <a:lstStyle/>
          <a:p>
            <a:r>
              <a:rPr lang="es-EC" sz="1400" dirty="0"/>
              <a:t>Continuar la </a:t>
            </a:r>
            <a:r>
              <a:rPr lang="es-EC" sz="1400" b="1" dirty="0"/>
              <a:t>investigación de denuncias y luchar contra la corrupción</a:t>
            </a:r>
            <a:r>
              <a:rPr lang="es-EC" sz="1400" dirty="0"/>
              <a:t>.</a:t>
            </a:r>
          </a:p>
        </p:txBody>
      </p:sp>
      <p:sp>
        <p:nvSpPr>
          <p:cNvPr id="17" name="16 Rectángulo"/>
          <p:cNvSpPr/>
          <p:nvPr/>
        </p:nvSpPr>
        <p:spPr>
          <a:xfrm>
            <a:off x="4689986" y="4692931"/>
            <a:ext cx="4320000" cy="684000"/>
          </a:xfrm>
          <a:prstGeom prst="rect">
            <a:avLst/>
          </a:prstGeom>
        </p:spPr>
        <p:txBody>
          <a:bodyPr wrap="square">
            <a:spAutoFit/>
          </a:bodyPr>
          <a:lstStyle/>
          <a:p>
            <a:r>
              <a:rPr lang="es-EC" sz="1400" b="1" dirty="0"/>
              <a:t>Garantizar el debido proceso</a:t>
            </a:r>
            <a:r>
              <a:rPr lang="es-EC" sz="1400" dirty="0"/>
              <a:t>  de evaluación, a través de parámetros objetivos y claros que permiten la defensa de las autoridades evaluadas.</a:t>
            </a:r>
          </a:p>
        </p:txBody>
      </p:sp>
      <p:sp>
        <p:nvSpPr>
          <p:cNvPr id="18" name="17 Rectángulo"/>
          <p:cNvSpPr/>
          <p:nvPr/>
        </p:nvSpPr>
        <p:spPr>
          <a:xfrm>
            <a:off x="4689986" y="5563051"/>
            <a:ext cx="4320000" cy="684000"/>
          </a:xfrm>
          <a:prstGeom prst="rect">
            <a:avLst/>
          </a:prstGeom>
        </p:spPr>
        <p:txBody>
          <a:bodyPr wrap="square">
            <a:spAutoFit/>
          </a:bodyPr>
          <a:lstStyle/>
          <a:p>
            <a:r>
              <a:rPr lang="es-EC" sz="1400" dirty="0"/>
              <a:t>Impulsar procesos como la creación de un sistema de </a:t>
            </a:r>
            <a:r>
              <a:rPr lang="es-EC" sz="1400" b="1" dirty="0"/>
              <a:t>coordinación interinstitucional de recuperación de activos</a:t>
            </a:r>
            <a:r>
              <a:rPr lang="es-EC" sz="1400" dirty="0"/>
              <a:t>.</a:t>
            </a:r>
          </a:p>
        </p:txBody>
      </p:sp>
      <p:cxnSp>
        <p:nvCxnSpPr>
          <p:cNvPr id="30" name="29 Conector recto"/>
          <p:cNvCxnSpPr/>
          <p:nvPr/>
        </p:nvCxnSpPr>
        <p:spPr>
          <a:xfrm flipV="1">
            <a:off x="2015613" y="3294693"/>
            <a:ext cx="2300748" cy="342001"/>
          </a:xfrm>
          <a:prstGeom prst="bentConnector3">
            <a:avLst>
              <a:gd name="adj1" fmla="val 50000"/>
            </a:avLst>
          </a:prstGeom>
          <a:ln w="190500">
            <a:solidFill>
              <a:srgbClr val="206BCE"/>
            </a:solidFill>
          </a:ln>
        </p:spPr>
        <p:style>
          <a:lnRef idx="1">
            <a:schemeClr val="accent1"/>
          </a:lnRef>
          <a:fillRef idx="0">
            <a:schemeClr val="accent1"/>
          </a:fillRef>
          <a:effectRef idx="0">
            <a:schemeClr val="accent1"/>
          </a:effectRef>
          <a:fontRef idx="minor">
            <a:schemeClr val="tx1"/>
          </a:fontRef>
        </p:style>
      </p:cxnSp>
      <p:cxnSp>
        <p:nvCxnSpPr>
          <p:cNvPr id="39" name="29 Conector recto"/>
          <p:cNvCxnSpPr/>
          <p:nvPr/>
        </p:nvCxnSpPr>
        <p:spPr>
          <a:xfrm>
            <a:off x="2015613" y="3900753"/>
            <a:ext cx="2374489" cy="268238"/>
          </a:xfrm>
          <a:prstGeom prst="bentConnector3">
            <a:avLst>
              <a:gd name="adj1" fmla="val 50000"/>
            </a:avLst>
          </a:prstGeom>
          <a:ln w="190500">
            <a:solidFill>
              <a:srgbClr val="206BCE"/>
            </a:solidFill>
          </a:ln>
        </p:spPr>
        <p:style>
          <a:lnRef idx="1">
            <a:schemeClr val="accent1"/>
          </a:lnRef>
          <a:fillRef idx="0">
            <a:schemeClr val="accent1"/>
          </a:fillRef>
          <a:effectRef idx="0">
            <a:schemeClr val="accent1"/>
          </a:effectRef>
          <a:fontRef idx="minor">
            <a:schemeClr val="tx1"/>
          </a:fontRef>
        </p:style>
      </p:cxnSp>
      <p:cxnSp>
        <p:nvCxnSpPr>
          <p:cNvPr id="49" name="29 Conector recto"/>
          <p:cNvCxnSpPr/>
          <p:nvPr/>
        </p:nvCxnSpPr>
        <p:spPr>
          <a:xfrm flipV="1">
            <a:off x="1622804" y="2424573"/>
            <a:ext cx="2693557" cy="870121"/>
          </a:xfrm>
          <a:prstGeom prst="bentConnector3">
            <a:avLst>
              <a:gd name="adj1" fmla="val 45620"/>
            </a:avLst>
          </a:prstGeom>
          <a:ln w="190500">
            <a:solidFill>
              <a:srgbClr val="1C5DB4"/>
            </a:solidFill>
          </a:ln>
        </p:spPr>
        <p:style>
          <a:lnRef idx="1">
            <a:schemeClr val="accent1"/>
          </a:lnRef>
          <a:fillRef idx="0">
            <a:schemeClr val="accent1"/>
          </a:fillRef>
          <a:effectRef idx="0">
            <a:schemeClr val="accent1"/>
          </a:effectRef>
          <a:fontRef idx="minor">
            <a:schemeClr val="tx1"/>
          </a:fontRef>
        </p:style>
      </p:cxnSp>
      <p:cxnSp>
        <p:nvCxnSpPr>
          <p:cNvPr id="55" name="29 Conector recto"/>
          <p:cNvCxnSpPr/>
          <p:nvPr/>
        </p:nvCxnSpPr>
        <p:spPr>
          <a:xfrm flipV="1">
            <a:off x="1213125" y="1554455"/>
            <a:ext cx="3176977" cy="1398239"/>
          </a:xfrm>
          <a:prstGeom prst="bentConnector3">
            <a:avLst>
              <a:gd name="adj1" fmla="val 39787"/>
            </a:avLst>
          </a:prstGeom>
          <a:ln w="190500">
            <a:solidFill>
              <a:srgbClr val="18509A"/>
            </a:solidFill>
          </a:ln>
        </p:spPr>
        <p:style>
          <a:lnRef idx="1">
            <a:schemeClr val="accent1"/>
          </a:lnRef>
          <a:fillRef idx="0">
            <a:schemeClr val="accent1"/>
          </a:fillRef>
          <a:effectRef idx="0">
            <a:schemeClr val="accent1"/>
          </a:effectRef>
          <a:fontRef idx="minor">
            <a:schemeClr val="tx1"/>
          </a:fontRef>
        </p:style>
      </p:cxnSp>
      <p:cxnSp>
        <p:nvCxnSpPr>
          <p:cNvPr id="67" name="29 Conector recto"/>
          <p:cNvCxnSpPr/>
          <p:nvPr/>
        </p:nvCxnSpPr>
        <p:spPr>
          <a:xfrm>
            <a:off x="1582994" y="4328173"/>
            <a:ext cx="2807108" cy="706758"/>
          </a:xfrm>
          <a:prstGeom prst="bentConnector3">
            <a:avLst>
              <a:gd name="adj1" fmla="val 48249"/>
            </a:avLst>
          </a:prstGeom>
          <a:ln w="190500">
            <a:solidFill>
              <a:srgbClr val="1C5DB4"/>
            </a:solidFill>
          </a:ln>
        </p:spPr>
        <p:style>
          <a:lnRef idx="1">
            <a:schemeClr val="accent1"/>
          </a:lnRef>
          <a:fillRef idx="0">
            <a:schemeClr val="accent1"/>
          </a:fillRef>
          <a:effectRef idx="0">
            <a:schemeClr val="accent1"/>
          </a:effectRef>
          <a:fontRef idx="minor">
            <a:schemeClr val="tx1"/>
          </a:fontRef>
        </p:style>
      </p:cxnSp>
      <p:cxnSp>
        <p:nvCxnSpPr>
          <p:cNvPr id="71" name="29 Conector recto"/>
          <p:cNvCxnSpPr/>
          <p:nvPr/>
        </p:nvCxnSpPr>
        <p:spPr>
          <a:xfrm>
            <a:off x="1213124" y="4677811"/>
            <a:ext cx="3176978" cy="1227241"/>
          </a:xfrm>
          <a:prstGeom prst="bentConnector3">
            <a:avLst>
              <a:gd name="adj1" fmla="val 41334"/>
            </a:avLst>
          </a:prstGeom>
          <a:ln w="190500">
            <a:solidFill>
              <a:srgbClr val="18509A"/>
            </a:solidFill>
          </a:ln>
        </p:spPr>
        <p:style>
          <a:lnRef idx="1">
            <a:schemeClr val="accent1"/>
          </a:lnRef>
          <a:fillRef idx="0">
            <a:schemeClr val="accent1"/>
          </a:fillRef>
          <a:effectRef idx="0">
            <a:schemeClr val="accent1"/>
          </a:effectRef>
          <a:fontRef idx="minor">
            <a:schemeClr val="tx1"/>
          </a:fontRef>
        </p:style>
      </p:cxnSp>
      <p:sp>
        <p:nvSpPr>
          <p:cNvPr id="13" name="12 Forma"/>
          <p:cNvSpPr/>
          <p:nvPr/>
        </p:nvSpPr>
        <p:spPr>
          <a:xfrm>
            <a:off x="95524" y="2788379"/>
            <a:ext cx="2235200" cy="2235200"/>
          </a:xfrm>
          <a:prstGeom prst="gear9">
            <a:avLst/>
          </a:prstGeom>
          <a:solidFill>
            <a:srgbClr val="18509A"/>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0" name="19 Elipse"/>
          <p:cNvSpPr/>
          <p:nvPr/>
        </p:nvSpPr>
        <p:spPr>
          <a:xfrm>
            <a:off x="4090218" y="1280696"/>
            <a:ext cx="599768" cy="547519"/>
          </a:xfrm>
          <a:prstGeom prst="ellipse">
            <a:avLst/>
          </a:prstGeom>
          <a:solidFill>
            <a:srgbClr val="1850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t>1</a:t>
            </a:r>
          </a:p>
        </p:txBody>
      </p:sp>
      <p:sp>
        <p:nvSpPr>
          <p:cNvPr id="25" name="24 Elipse"/>
          <p:cNvSpPr/>
          <p:nvPr/>
        </p:nvSpPr>
        <p:spPr>
          <a:xfrm>
            <a:off x="4090218" y="5631292"/>
            <a:ext cx="599768" cy="547519"/>
          </a:xfrm>
          <a:prstGeom prst="ellipse">
            <a:avLst/>
          </a:prstGeom>
          <a:solidFill>
            <a:srgbClr val="1850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t>6</a:t>
            </a:r>
          </a:p>
        </p:txBody>
      </p:sp>
      <p:sp>
        <p:nvSpPr>
          <p:cNvPr id="21" name="20 Elipse"/>
          <p:cNvSpPr/>
          <p:nvPr/>
        </p:nvSpPr>
        <p:spPr>
          <a:xfrm>
            <a:off x="4090218" y="2150814"/>
            <a:ext cx="599768" cy="547519"/>
          </a:xfrm>
          <a:prstGeom prst="ellipse">
            <a:avLst/>
          </a:prstGeom>
          <a:solidFill>
            <a:srgbClr val="1C5D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t>2</a:t>
            </a:r>
          </a:p>
        </p:txBody>
      </p:sp>
      <p:sp>
        <p:nvSpPr>
          <p:cNvPr id="22" name="21 Elipse"/>
          <p:cNvSpPr/>
          <p:nvPr/>
        </p:nvSpPr>
        <p:spPr>
          <a:xfrm>
            <a:off x="4090218" y="3020934"/>
            <a:ext cx="599768" cy="547519"/>
          </a:xfrm>
          <a:prstGeom prst="ellipse">
            <a:avLst/>
          </a:prstGeom>
          <a:solidFill>
            <a:srgbClr val="206B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t>3</a:t>
            </a:r>
          </a:p>
        </p:txBody>
      </p:sp>
      <p:sp>
        <p:nvSpPr>
          <p:cNvPr id="23" name="22 Elipse"/>
          <p:cNvSpPr/>
          <p:nvPr/>
        </p:nvSpPr>
        <p:spPr>
          <a:xfrm>
            <a:off x="4090218" y="3891053"/>
            <a:ext cx="599768" cy="547519"/>
          </a:xfrm>
          <a:prstGeom prst="ellipse">
            <a:avLst/>
          </a:prstGeom>
          <a:solidFill>
            <a:srgbClr val="206B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t>4</a:t>
            </a:r>
          </a:p>
        </p:txBody>
      </p:sp>
      <p:sp>
        <p:nvSpPr>
          <p:cNvPr id="24" name="23 Elipse"/>
          <p:cNvSpPr/>
          <p:nvPr/>
        </p:nvSpPr>
        <p:spPr>
          <a:xfrm>
            <a:off x="4090218" y="4761172"/>
            <a:ext cx="599768" cy="547519"/>
          </a:xfrm>
          <a:prstGeom prst="ellipse">
            <a:avLst/>
          </a:prstGeom>
          <a:solidFill>
            <a:srgbClr val="1C5D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t>5</a:t>
            </a:r>
          </a:p>
        </p:txBody>
      </p:sp>
      <p:grpSp>
        <p:nvGrpSpPr>
          <p:cNvPr id="92" name="91 Grupo"/>
          <p:cNvGrpSpPr/>
          <p:nvPr/>
        </p:nvGrpSpPr>
        <p:grpSpPr>
          <a:xfrm>
            <a:off x="432055" y="3505021"/>
            <a:ext cx="1574290" cy="923331"/>
            <a:chOff x="2457847" y="1240808"/>
            <a:chExt cx="3796747" cy="379983"/>
          </a:xfrm>
        </p:grpSpPr>
        <p:sp>
          <p:nvSpPr>
            <p:cNvPr id="93" name="92 CuadroTexto"/>
            <p:cNvSpPr txBox="1"/>
            <p:nvPr/>
          </p:nvSpPr>
          <p:spPr>
            <a:xfrm>
              <a:off x="2457847" y="1240808"/>
              <a:ext cx="3796747" cy="379983"/>
            </a:xfrm>
            <a:prstGeom prst="rect">
              <a:avLst/>
            </a:prstGeom>
            <a:noFill/>
          </p:spPr>
          <p:txBody>
            <a:bodyPr wrap="square" rtlCol="0">
              <a:spAutoFit/>
            </a:bodyPr>
            <a:lstStyle/>
            <a:p>
              <a:pPr algn="ctr"/>
              <a:r>
                <a:rPr lang="es-EC" dirty="0">
                  <a:solidFill>
                    <a:schemeClr val="bg1">
                      <a:lumMod val="95000"/>
                    </a:schemeClr>
                  </a:solidFill>
                </a:rPr>
                <a:t>RESULTADOS, BENEFICIOS E </a:t>
              </a:r>
              <a:r>
                <a:rPr lang="es-EC" b="1" dirty="0">
                  <a:solidFill>
                    <a:schemeClr val="bg1">
                      <a:lumMod val="95000"/>
                    </a:schemeClr>
                  </a:solidFill>
                </a:rPr>
                <a:t>IMPACTO</a:t>
              </a:r>
            </a:p>
          </p:txBody>
        </p:sp>
        <p:cxnSp>
          <p:nvCxnSpPr>
            <p:cNvPr id="94" name="93 Conector recto"/>
            <p:cNvCxnSpPr/>
            <p:nvPr/>
          </p:nvCxnSpPr>
          <p:spPr>
            <a:xfrm>
              <a:off x="2782124" y="1240808"/>
              <a:ext cx="315378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5" name="94 Conector recto"/>
            <p:cNvCxnSpPr/>
            <p:nvPr/>
          </p:nvCxnSpPr>
          <p:spPr>
            <a:xfrm>
              <a:off x="2900689" y="1610140"/>
              <a:ext cx="298779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571056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3 Grupo"/>
          <p:cNvGrpSpPr/>
          <p:nvPr/>
        </p:nvGrpSpPr>
        <p:grpSpPr>
          <a:xfrm>
            <a:off x="2517482" y="1407954"/>
            <a:ext cx="4109037" cy="369332"/>
            <a:chOff x="2301702" y="1240808"/>
            <a:chExt cx="4109037" cy="369332"/>
          </a:xfrm>
        </p:grpSpPr>
        <p:sp>
          <p:nvSpPr>
            <p:cNvPr id="5" name="4 CuadroTexto"/>
            <p:cNvSpPr txBox="1"/>
            <p:nvPr/>
          </p:nvSpPr>
          <p:spPr>
            <a:xfrm>
              <a:off x="2457846" y="1240808"/>
              <a:ext cx="3796748" cy="369332"/>
            </a:xfrm>
            <a:prstGeom prst="rect">
              <a:avLst/>
            </a:prstGeom>
            <a:noFill/>
          </p:spPr>
          <p:txBody>
            <a:bodyPr wrap="square" rtlCol="0">
              <a:spAutoFit/>
            </a:bodyPr>
            <a:lstStyle/>
            <a:p>
              <a:pPr algn="ctr"/>
              <a:r>
                <a:rPr lang="es-EC" dirty="0">
                  <a:solidFill>
                    <a:schemeClr val="bg1">
                      <a:lumMod val="50000"/>
                    </a:schemeClr>
                  </a:solidFill>
                </a:rPr>
                <a:t>DESAFÍOS PARA LA </a:t>
              </a:r>
              <a:r>
                <a:rPr lang="es-EC" b="1" dirty="0">
                  <a:solidFill>
                    <a:schemeClr val="bg1">
                      <a:lumMod val="50000"/>
                    </a:schemeClr>
                  </a:solidFill>
                </a:rPr>
                <a:t>IMPLEMENTACIÓN</a:t>
              </a:r>
            </a:p>
          </p:txBody>
        </p:sp>
        <p:cxnSp>
          <p:nvCxnSpPr>
            <p:cNvPr id="6" name="5 Conector recto"/>
            <p:cNvCxnSpPr/>
            <p:nvPr/>
          </p:nvCxnSpPr>
          <p:spPr>
            <a:xfrm>
              <a:off x="2301702" y="1240808"/>
              <a:ext cx="4109037" cy="0"/>
            </a:xfrm>
            <a:prstGeom prst="line">
              <a:avLst/>
            </a:prstGeom>
            <a:ln>
              <a:solidFill>
                <a:srgbClr val="898989"/>
              </a:solidFill>
            </a:ln>
          </p:spPr>
          <p:style>
            <a:lnRef idx="1">
              <a:schemeClr val="accent1"/>
            </a:lnRef>
            <a:fillRef idx="0">
              <a:schemeClr val="accent1"/>
            </a:fillRef>
            <a:effectRef idx="0">
              <a:schemeClr val="accent1"/>
            </a:effectRef>
            <a:fontRef idx="minor">
              <a:schemeClr val="tx1"/>
            </a:fontRef>
          </p:style>
        </p:cxnSp>
        <p:cxnSp>
          <p:nvCxnSpPr>
            <p:cNvPr id="7" name="6 Conector recto"/>
            <p:cNvCxnSpPr/>
            <p:nvPr/>
          </p:nvCxnSpPr>
          <p:spPr>
            <a:xfrm>
              <a:off x="2301702" y="1610140"/>
              <a:ext cx="4109037" cy="0"/>
            </a:xfrm>
            <a:prstGeom prst="line">
              <a:avLst/>
            </a:prstGeom>
            <a:ln>
              <a:solidFill>
                <a:srgbClr val="898989"/>
              </a:solidFill>
            </a:ln>
          </p:spPr>
          <p:style>
            <a:lnRef idx="1">
              <a:schemeClr val="accent1"/>
            </a:lnRef>
            <a:fillRef idx="0">
              <a:schemeClr val="accent1"/>
            </a:fillRef>
            <a:effectRef idx="0">
              <a:schemeClr val="accent1"/>
            </a:effectRef>
            <a:fontRef idx="minor">
              <a:schemeClr val="tx1"/>
            </a:fontRef>
          </p:style>
        </p:cxnSp>
      </p:grpSp>
      <p:graphicFrame>
        <p:nvGraphicFramePr>
          <p:cNvPr id="11" name="10 Diagrama"/>
          <p:cNvGraphicFramePr/>
          <p:nvPr>
            <p:extLst>
              <p:ext uri="{D42A27DB-BD31-4B8C-83A1-F6EECF244321}">
                <p14:modId xmlns:p14="http://schemas.microsoft.com/office/powerpoint/2010/main" val="3852469529"/>
              </p:ext>
            </p:extLst>
          </p:nvPr>
        </p:nvGraphicFramePr>
        <p:xfrm>
          <a:off x="1961536" y="1994170"/>
          <a:ext cx="5220928" cy="35807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26295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3 Grupo"/>
          <p:cNvGrpSpPr/>
          <p:nvPr/>
        </p:nvGrpSpPr>
        <p:grpSpPr>
          <a:xfrm>
            <a:off x="2517482" y="1516109"/>
            <a:ext cx="4109037" cy="369332"/>
            <a:chOff x="2301702" y="1240808"/>
            <a:chExt cx="4109037" cy="369332"/>
          </a:xfrm>
        </p:grpSpPr>
        <p:sp>
          <p:nvSpPr>
            <p:cNvPr id="5" name="4 CuadroTexto"/>
            <p:cNvSpPr txBox="1"/>
            <p:nvPr/>
          </p:nvSpPr>
          <p:spPr>
            <a:xfrm>
              <a:off x="2457846" y="1240808"/>
              <a:ext cx="3796748" cy="369332"/>
            </a:xfrm>
            <a:prstGeom prst="rect">
              <a:avLst/>
            </a:prstGeom>
            <a:noFill/>
          </p:spPr>
          <p:txBody>
            <a:bodyPr wrap="square" rtlCol="0">
              <a:spAutoFit/>
            </a:bodyPr>
            <a:lstStyle/>
            <a:p>
              <a:pPr algn="ctr"/>
              <a:r>
                <a:rPr lang="es-EC" dirty="0">
                  <a:solidFill>
                    <a:schemeClr val="bg1">
                      <a:lumMod val="50000"/>
                    </a:schemeClr>
                  </a:solidFill>
                </a:rPr>
                <a:t>INFORMACIÓN DE </a:t>
              </a:r>
              <a:r>
                <a:rPr lang="es-EC" b="1" dirty="0">
                  <a:solidFill>
                    <a:schemeClr val="bg1">
                      <a:lumMod val="50000"/>
                    </a:schemeClr>
                  </a:solidFill>
                </a:rPr>
                <a:t>CONTACTO</a:t>
              </a:r>
            </a:p>
          </p:txBody>
        </p:sp>
        <p:cxnSp>
          <p:nvCxnSpPr>
            <p:cNvPr id="6" name="5 Conector recto"/>
            <p:cNvCxnSpPr/>
            <p:nvPr/>
          </p:nvCxnSpPr>
          <p:spPr>
            <a:xfrm>
              <a:off x="2301702" y="1240808"/>
              <a:ext cx="4109037" cy="0"/>
            </a:xfrm>
            <a:prstGeom prst="line">
              <a:avLst/>
            </a:prstGeom>
            <a:ln>
              <a:solidFill>
                <a:srgbClr val="898989"/>
              </a:solidFill>
            </a:ln>
          </p:spPr>
          <p:style>
            <a:lnRef idx="1">
              <a:schemeClr val="accent1"/>
            </a:lnRef>
            <a:fillRef idx="0">
              <a:schemeClr val="accent1"/>
            </a:fillRef>
            <a:effectRef idx="0">
              <a:schemeClr val="accent1"/>
            </a:effectRef>
            <a:fontRef idx="minor">
              <a:schemeClr val="tx1"/>
            </a:fontRef>
          </p:style>
        </p:cxnSp>
        <p:cxnSp>
          <p:nvCxnSpPr>
            <p:cNvPr id="7" name="6 Conector recto"/>
            <p:cNvCxnSpPr/>
            <p:nvPr/>
          </p:nvCxnSpPr>
          <p:spPr>
            <a:xfrm>
              <a:off x="2301702" y="1610140"/>
              <a:ext cx="4109037" cy="0"/>
            </a:xfrm>
            <a:prstGeom prst="line">
              <a:avLst/>
            </a:prstGeom>
            <a:ln>
              <a:solidFill>
                <a:srgbClr val="898989"/>
              </a:solidFill>
            </a:ln>
          </p:spPr>
          <p:style>
            <a:lnRef idx="1">
              <a:schemeClr val="accent1"/>
            </a:lnRef>
            <a:fillRef idx="0">
              <a:schemeClr val="accent1"/>
            </a:fillRef>
            <a:effectRef idx="0">
              <a:schemeClr val="accent1"/>
            </a:effectRef>
            <a:fontRef idx="minor">
              <a:schemeClr val="tx1"/>
            </a:fontRef>
          </p:style>
        </p:cxnSp>
      </p:grpSp>
      <p:sp>
        <p:nvSpPr>
          <p:cNvPr id="2" name="1 Rectángulo"/>
          <p:cNvSpPr/>
          <p:nvPr/>
        </p:nvSpPr>
        <p:spPr>
          <a:xfrm>
            <a:off x="1297858" y="2357389"/>
            <a:ext cx="6764594" cy="1815882"/>
          </a:xfrm>
          <a:prstGeom prst="rect">
            <a:avLst/>
          </a:prstGeom>
        </p:spPr>
        <p:txBody>
          <a:bodyPr wrap="square">
            <a:spAutoFit/>
          </a:bodyPr>
          <a:lstStyle/>
          <a:p>
            <a:pPr algn="ctr"/>
            <a:r>
              <a:rPr lang="es-EC" sz="1400" b="1" dirty="0"/>
              <a:t>Consejo de Participación Ciudadana y Control Social </a:t>
            </a:r>
            <a:r>
              <a:rPr lang="es-EC" sz="1400" b="1" dirty="0" smtClean="0"/>
              <a:t>Transitorio</a:t>
            </a:r>
            <a:endParaRPr lang="es-EC" sz="1400" b="1" dirty="0"/>
          </a:p>
          <a:p>
            <a:pPr algn="ctr"/>
            <a:endParaRPr lang="es-EC" sz="1400" dirty="0"/>
          </a:p>
          <a:p>
            <a:pPr algn="ctr"/>
            <a:r>
              <a:rPr lang="es-EC" sz="1400" b="1" dirty="0" smtClean="0"/>
              <a:t>Coordinación </a:t>
            </a:r>
            <a:r>
              <a:rPr lang="es-EC" sz="1400" b="1" dirty="0"/>
              <a:t>General de Relaciones Internacionales del Consejo de Participación Ciudadana y Control Social Transitorio</a:t>
            </a:r>
          </a:p>
          <a:p>
            <a:pPr algn="ctr"/>
            <a:endParaRPr lang="es-EC" sz="1400" dirty="0"/>
          </a:p>
          <a:p>
            <a:pPr algn="ctr"/>
            <a:r>
              <a:rPr lang="es-EC" sz="1400" b="1" dirty="0"/>
              <a:t>Correo electrónico</a:t>
            </a:r>
            <a:r>
              <a:rPr lang="es-EC" sz="1400" dirty="0"/>
              <a:t>: asuntosinternacionales@cpccs.gob.ec</a:t>
            </a:r>
          </a:p>
          <a:p>
            <a:pPr algn="ctr"/>
            <a:r>
              <a:rPr lang="es-EC" sz="1400" b="1" dirty="0"/>
              <a:t>Teléfono</a:t>
            </a:r>
            <a:r>
              <a:rPr lang="es-EC" sz="1400" dirty="0"/>
              <a:t>: +593 2 395 </a:t>
            </a:r>
            <a:r>
              <a:rPr lang="es-EC" sz="1400" dirty="0" smtClean="0"/>
              <a:t>7210 ext. 321</a:t>
            </a:r>
            <a:endParaRPr lang="es-EC" sz="1400" dirty="0"/>
          </a:p>
          <a:p>
            <a:pPr algn="ctr"/>
            <a:endParaRPr lang="es-EC" sz="1400" dirty="0"/>
          </a:p>
        </p:txBody>
      </p:sp>
    </p:spTree>
    <p:extLst>
      <p:ext uri="{BB962C8B-B14F-4D97-AF65-F5344CB8AC3E}">
        <p14:creationId xmlns:p14="http://schemas.microsoft.com/office/powerpoint/2010/main" val="200952849"/>
      </p:ext>
    </p:extLst>
  </p:cSld>
  <p:clrMapOvr>
    <a:masterClrMapping/>
  </p:clrMapOvr>
</p:sld>
</file>

<file path=ppt/theme/theme1.xml><?xml version="1.0" encoding="utf-8"?>
<a:theme xmlns:a="http://schemas.openxmlformats.org/drawingml/2006/main" name="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Theme.thmx</Template>
  <TotalTime>852</TotalTime>
  <Words>686</Words>
  <Application>Microsoft Office PowerPoint</Application>
  <PresentationFormat>Presentación en pantalla (4:3)</PresentationFormat>
  <Paragraphs>65</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Default Theme</vt:lpstr>
      <vt:lpstr>PARÁMETROS DE EVALUACIÓN PARA AUTORIDADES PÚBLICAS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CPCCS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TÍTULO</dc:title>
  <dc:creator>CPCCS CPCCS</dc:creator>
  <cp:lastModifiedBy>Santiago Santander Jimenez</cp:lastModifiedBy>
  <cp:revision>91</cp:revision>
  <dcterms:created xsi:type="dcterms:W3CDTF">2018-06-13T18:36:23Z</dcterms:created>
  <dcterms:modified xsi:type="dcterms:W3CDTF">2018-10-03T18:52:55Z</dcterms:modified>
</cp:coreProperties>
</file>